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004" r:id="rId2"/>
    <p:sldId id="1032" r:id="rId3"/>
    <p:sldId id="1022" r:id="rId4"/>
    <p:sldId id="1027" r:id="rId5"/>
    <p:sldId id="1028" r:id="rId6"/>
    <p:sldId id="1029" r:id="rId7"/>
    <p:sldId id="1030" r:id="rId8"/>
    <p:sldId id="1023" r:id="rId9"/>
    <p:sldId id="276" r:id="rId10"/>
    <p:sldId id="260" r:id="rId11"/>
    <p:sldId id="261" r:id="rId12"/>
    <p:sldId id="262" r:id="rId13"/>
    <p:sldId id="1024" r:id="rId14"/>
    <p:sldId id="10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上海交通大学助学金申请指南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cxnSpLocks/>
            <a:endCxn id="17" idx="0"/>
          </p:cNvCxnSpPr>
          <p:nvPr/>
        </p:nvCxnSpPr>
        <p:spPr>
          <a:xfrm flipH="1">
            <a:off x="7586595" y="2962894"/>
            <a:ext cx="90802" cy="1331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93373" y="4294822"/>
            <a:ext cx="358644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50FBA0-81B9-4740-BE71-34DF8F09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" y="1512766"/>
            <a:ext cx="4690242" cy="22625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156053F-F76A-1C79-0341-16A9A576E62C}"/>
              </a:ext>
            </a:extLst>
          </p:cNvPr>
          <p:cNvSpPr/>
          <p:nvPr/>
        </p:nvSpPr>
        <p:spPr>
          <a:xfrm>
            <a:off x="1521095" y="5800129"/>
            <a:ext cx="24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发展助学金申请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6584A4-98B4-5D51-8CD2-974EC00B65E4}"/>
              </a:ext>
            </a:extLst>
          </p:cNvPr>
          <p:cNvSpPr/>
          <p:nvPr/>
        </p:nvSpPr>
        <p:spPr>
          <a:xfrm>
            <a:off x="964677" y="3296087"/>
            <a:ext cx="501781" cy="40599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BE17162-9661-4312-E27B-928799453099}"/>
              </a:ext>
            </a:extLst>
          </p:cNvPr>
          <p:cNvCxnSpPr>
            <a:cxnSpLocks/>
          </p:cNvCxnSpPr>
          <p:nvPr/>
        </p:nvCxnSpPr>
        <p:spPr>
          <a:xfrm>
            <a:off x="434824" y="1550016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A92BC3F-BB88-8C04-FC38-ED387C03202F}"/>
              </a:ext>
            </a:extLst>
          </p:cNvPr>
          <p:cNvSpPr/>
          <p:nvPr/>
        </p:nvSpPr>
        <p:spPr>
          <a:xfrm>
            <a:off x="1075351" y="2023001"/>
            <a:ext cx="501781" cy="16398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954F0F-B406-3FE9-B074-16EFB460E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34"/>
          <a:stretch/>
        </p:blipFill>
        <p:spPr>
          <a:xfrm>
            <a:off x="57688" y="4206240"/>
            <a:ext cx="5247686" cy="1483369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9E686C4-1A71-39F8-6CC5-8EE35DFE076B}"/>
              </a:ext>
            </a:extLst>
          </p:cNvPr>
          <p:cNvCxnSpPr>
            <a:cxnSpLocks/>
          </p:cNvCxnSpPr>
          <p:nvPr/>
        </p:nvCxnSpPr>
        <p:spPr>
          <a:xfrm flipH="1" flipV="1">
            <a:off x="850140" y="5520511"/>
            <a:ext cx="670955" cy="335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49162"/>
          <a:stretch>
            <a:fillRect/>
          </a:stretch>
        </p:blipFill>
        <p:spPr>
          <a:xfrm>
            <a:off x="1674896" y="2318706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将作为学院和学校审核申请的考量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（新生填写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即可）</a:t>
            </a:r>
            <a:endParaRPr lang="zh-CN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271" y="4798323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81616" y="2646832"/>
            <a:ext cx="2560401" cy="790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无需填写设奖方名称（即尊敬的</a:t>
            </a:r>
            <a:r>
              <a:rPr lang="en-US" altLang="zh-CN" sz="1200" dirty="0">
                <a:solidFill>
                  <a:schemeClr val="tx1"/>
                </a:solidFill>
              </a:rPr>
              <a:t>xxx</a:t>
            </a:r>
            <a:r>
              <a:rPr lang="zh-CN" altLang="en-US" sz="1200" dirty="0">
                <a:solidFill>
                  <a:schemeClr val="tx1"/>
                </a:solidFill>
              </a:rPr>
              <a:t>）</a:t>
            </a:r>
            <a:r>
              <a:rPr lang="zh-CN" altLang="en-US" sz="1200" dirty="0">
                <a:solidFill>
                  <a:srgbClr val="C00000"/>
                </a:solidFill>
              </a:rPr>
              <a:t>直接填写申请理由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个人学习生活情况报告模板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完毕后作为附件上传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（报告中注意设奖方抬头（参考</a:t>
            </a:r>
            <a:r>
              <a:rPr lang="en-US" altLang="zh-CN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第二页设奖方名称）</a:t>
            </a:r>
            <a:endParaRPr lang="zh-CN" altLang="zh-CN" sz="1400" b="1" u="sng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62" y="3927617"/>
            <a:ext cx="8639469" cy="7155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89617" y="4004563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0216" y="3775375"/>
            <a:ext cx="34443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注意事项：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不要修改“个人学习生活情况报告”这个大标题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2.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注意格式要求，设奖方名称见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PPT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第二页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3.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电子版上传时上传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word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，无需手写签名，递交院系的纸质需要签名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4. </a:t>
            </a:r>
            <a:r>
              <a:rPr lang="zh-CN" altLang="en-US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若项目有特殊的报告要求，则在此报告中体现，例如对设奖方精神的学习感悟等要求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40A939-0605-E250-6D73-0B25C785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12" y="4554082"/>
            <a:ext cx="5988105" cy="120285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申请获得发展助学金（含续评项目）的同学，需要打印提交：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7999" y="4162507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1377" y="511192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8317939" y="469282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074669-7AEB-08F6-2B29-10ECBB18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37" y="2644111"/>
            <a:ext cx="5131837" cy="151271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748401B-124A-C595-9B8D-1FAA93C58C2E}"/>
              </a:ext>
            </a:extLst>
          </p:cNvPr>
          <p:cNvCxnSpPr>
            <a:cxnSpLocks/>
          </p:cNvCxnSpPr>
          <p:nvPr/>
        </p:nvCxnSpPr>
        <p:spPr>
          <a:xfrm flipH="1" flipV="1">
            <a:off x="4174671" y="3559629"/>
            <a:ext cx="866981" cy="170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FCD1976-3825-44B5-B271-9770594D1AF8}"/>
              </a:ext>
            </a:extLst>
          </p:cNvPr>
          <p:cNvSpPr/>
          <p:nvPr/>
        </p:nvSpPr>
        <p:spPr>
          <a:xfrm>
            <a:off x="5183343" y="3642792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B102575-033A-62DB-47B8-E30FF7FBC86C}"/>
              </a:ext>
            </a:extLst>
          </p:cNvPr>
          <p:cNvCxnSpPr>
            <a:cxnSpLocks/>
          </p:cNvCxnSpPr>
          <p:nvPr/>
        </p:nvCxnSpPr>
        <p:spPr>
          <a:xfrm flipH="1" flipV="1">
            <a:off x="7708017" y="4852042"/>
            <a:ext cx="337320" cy="100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706868" y="5611232"/>
            <a:ext cx="6942213" cy="112670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11" y="1018354"/>
            <a:ext cx="115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年及以后同学新入库同学：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本人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可通过数字交大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5312" y="5266593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986137" y="64994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395E70D1-FF64-4C40-90E6-4311553A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74" y="1610198"/>
            <a:ext cx="9748452" cy="3037839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710E6F79-F338-4E41-B936-1AA7400EBB01}"/>
              </a:ext>
            </a:extLst>
          </p:cNvPr>
          <p:cNvSpPr/>
          <p:nvPr/>
        </p:nvSpPr>
        <p:spPr>
          <a:xfrm>
            <a:off x="6420051" y="2147315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6889497-BCF3-45D0-BD2E-67E9389CE01F}"/>
              </a:ext>
            </a:extLst>
          </p:cNvPr>
          <p:cNvSpPr/>
          <p:nvPr/>
        </p:nvSpPr>
        <p:spPr>
          <a:xfrm>
            <a:off x="3309487" y="4135420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F7EB76A-C421-4B25-924D-33B7518D7DEE}"/>
              </a:ext>
            </a:extLst>
          </p:cNvPr>
          <p:cNvCxnSpPr>
            <a:cxnSpLocks/>
          </p:cNvCxnSpPr>
          <p:nvPr/>
        </p:nvCxnSpPr>
        <p:spPr>
          <a:xfrm flipH="1" flipV="1">
            <a:off x="4616189" y="4584613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F775E4B-8CB0-404A-B3B7-F101D3C159C4}"/>
              </a:ext>
            </a:extLst>
          </p:cNvPr>
          <p:cNvCxnSpPr>
            <a:cxnSpLocks/>
          </p:cNvCxnSpPr>
          <p:nvPr/>
        </p:nvCxnSpPr>
        <p:spPr>
          <a:xfrm flipH="1" flipV="1">
            <a:off x="7546206" y="2729910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AF50A544-3FBD-48F2-9C4E-34BE8EB45DE4}"/>
              </a:ext>
            </a:extLst>
          </p:cNvPr>
          <p:cNvSpPr/>
          <p:nvPr/>
        </p:nvSpPr>
        <p:spPr>
          <a:xfrm>
            <a:off x="8569862" y="297522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5C9F70C-B6DC-42C8-826F-E1FBB5F199C1}"/>
              </a:ext>
            </a:extLst>
          </p:cNvPr>
          <p:cNvSpPr/>
          <p:nvPr/>
        </p:nvSpPr>
        <p:spPr>
          <a:xfrm>
            <a:off x="5597048" y="47759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点开申请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设奖方名称一栏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8529CB-81FB-FEA1-262F-0325C65D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98203"/>
              </p:ext>
            </p:extLst>
          </p:nvPr>
        </p:nvGraphicFramePr>
        <p:xfrm>
          <a:off x="255453" y="767703"/>
          <a:ext cx="5760718" cy="576496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>
                  <a:extLst>
                    <a:ext uri="{9D8B030D-6E8A-4147-A177-3AD203B41FA5}">
                      <a16:colId xmlns:a16="http://schemas.microsoft.com/office/drawing/2014/main" val="569650973"/>
                    </a:ext>
                  </a:extLst>
                </a:gridCol>
                <a:gridCol w="1664301">
                  <a:extLst>
                    <a:ext uri="{9D8B030D-6E8A-4147-A177-3AD203B41FA5}">
                      <a16:colId xmlns:a16="http://schemas.microsoft.com/office/drawing/2014/main" val="2715559245"/>
                    </a:ext>
                  </a:extLst>
                </a:gridCol>
              </a:tblGrid>
              <a:tr h="2676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879485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51687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39714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00853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何绍诗奖学金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何能学姐、何奇女士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290305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10721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江西校友会助学金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江西校友会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965112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69061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583775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61020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6686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923713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上海交通大学校友会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6943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25743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15976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美洲校友总会基金会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26294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15804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9333089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95188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16664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云南校友会助学金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云南校友会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01181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邵璘校友助学金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邵璘学长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564496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695609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61895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921588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EC13EE-269E-57BF-131F-B2EB9BE7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69134"/>
              </p:ext>
            </p:extLst>
          </p:nvPr>
        </p:nvGraphicFramePr>
        <p:xfrm>
          <a:off x="6175831" y="766149"/>
          <a:ext cx="5523752" cy="5797966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>
                  <a:extLst>
                    <a:ext uri="{9D8B030D-6E8A-4147-A177-3AD203B41FA5}">
                      <a16:colId xmlns:a16="http://schemas.microsoft.com/office/drawing/2014/main" val="443248298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4149395330"/>
                    </a:ext>
                  </a:extLst>
                </a:gridCol>
              </a:tblGrid>
              <a:tr h="2614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611040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117343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26238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国宾奖助学金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美洲校友总会基金会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50995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20811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1188445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78589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52937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24257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50865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03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131591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38384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26571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86227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98602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郭谢碧蓉助学金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郭谢碧蓉基金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044970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1830090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7521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47031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61497"/>
                  </a:ext>
                </a:extLst>
              </a:tr>
              <a:tr h="2614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35633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09205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3748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66285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102784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57195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陈晓梅女士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491127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校友思源励学金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聂梅励、钱亦平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4387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年度个人总结线上操作指南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628023" y="1536847"/>
            <a:ext cx="1834436" cy="3223882"/>
            <a:chOff x="2779701" y="761123"/>
            <a:chExt cx="1834436" cy="3223882"/>
          </a:xfrm>
        </p:grpSpPr>
        <p:sp>
          <p:nvSpPr>
            <p:cNvPr id="6" name="圆角矩形 5">
              <a:hlinkClick r:id="rId4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79701" y="2230679"/>
              <a:ext cx="1834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上年度助学金的同学提交</a:t>
              </a:r>
              <a:r>
                <a:rPr lang="zh-CN" altLang="en-US" b="1" dirty="0"/>
                <a:t>年度个人总结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（</a:t>
              </a:r>
              <a:r>
                <a:rPr lang="zh-CN" altLang="en-US" b="1" dirty="0">
                  <a:solidFill>
                    <a:srgbClr val="C00000"/>
                  </a:solidFill>
                </a:rPr>
                <a:t>名单已下发至院系</a:t>
              </a:r>
              <a:r>
                <a:rPr lang="zh-CN" altLang="en-US" b="1" dirty="0"/>
                <a:t>）</a:t>
              </a:r>
              <a:endParaRPr lang="en-US" altLang="zh-CN" b="1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65076" y="153684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进行审核，并对上一年获得发展助学金的同学进行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289" y="153684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2413" y="140558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3812707" y="216192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5531474" y="216192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7276315" y="216192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</a:p>
        </p:txBody>
      </p:sp>
      <p:sp>
        <p:nvSpPr>
          <p:cNvPr id="5" name="箭头: 下 4"/>
          <p:cNvSpPr/>
          <p:nvPr/>
        </p:nvSpPr>
        <p:spPr>
          <a:xfrm>
            <a:off x="3939574" y="5000756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4173" y="1200071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年度个人总结报告无需打印只需线上提交即可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19CB219-C314-911F-4595-48865AD8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6" y="4098974"/>
            <a:ext cx="4911118" cy="20100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E6FCCA-894E-2E66-42C5-4ACEA652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6" y="1257747"/>
            <a:ext cx="5086415" cy="245365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</a:p>
        </p:txBody>
      </p:sp>
      <p:cxnSp>
        <p:nvCxnSpPr>
          <p:cNvPr id="8" name="直接箭头连接符 7"/>
          <p:cNvCxnSpPr>
            <a:cxnSpLocks/>
          </p:cNvCxnSpPr>
          <p:nvPr/>
        </p:nvCxnSpPr>
        <p:spPr>
          <a:xfrm flipH="1" flipV="1">
            <a:off x="3521034" y="5924380"/>
            <a:ext cx="712519" cy="458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233553" y="63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603" y="3157913"/>
            <a:ext cx="544165" cy="506635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2259" y="1486109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3902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cxnSpLocks/>
            <a:endCxn id="20" idx="0"/>
          </p:cNvCxnSpPr>
          <p:nvPr/>
        </p:nvCxnSpPr>
        <p:spPr>
          <a:xfrm flipH="1">
            <a:off x="7437841" y="2850078"/>
            <a:ext cx="260766" cy="88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89839" y="3733002"/>
            <a:ext cx="4096004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2D620F-66A0-F2D6-48AC-C476167ECA22}"/>
              </a:ext>
            </a:extLst>
          </p:cNvPr>
          <p:cNvSpPr/>
          <p:nvPr/>
        </p:nvSpPr>
        <p:spPr>
          <a:xfrm>
            <a:off x="1053003" y="1806878"/>
            <a:ext cx="544165" cy="18862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深造方向与就业方向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318168"/>
            <a:ext cx="3701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在尊敬的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栏目中若有匹配则无需修改，若无匹配参考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第二页中设奖方名称进行填写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73A247-F527-6451-C5DB-E149DF7E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1" y="1521319"/>
            <a:ext cx="8945879" cy="4022133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7007186" y="1917685"/>
            <a:ext cx="740788" cy="25927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747974" y="160990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22346" y="1972068"/>
            <a:ext cx="1547308" cy="53572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146180-1768-4635-8D95-6F94E23C3C46}"/>
              </a:ext>
            </a:extLst>
          </p:cNvPr>
          <p:cNvCxnSpPr>
            <a:cxnSpLocks/>
          </p:cNvCxnSpPr>
          <p:nvPr/>
        </p:nvCxnSpPr>
        <p:spPr>
          <a:xfrm flipH="1" flipV="1">
            <a:off x="6389098" y="3412122"/>
            <a:ext cx="695720" cy="3621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05EDB64-0A6B-0278-8D1C-13732CD2D787}"/>
              </a:ext>
            </a:extLst>
          </p:cNvPr>
          <p:cNvSpPr/>
          <p:nvPr/>
        </p:nvSpPr>
        <p:spPr>
          <a:xfrm>
            <a:off x="7084818" y="3686274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点击对应申请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助学金申请及审批流程</a:t>
            </a:r>
          </a:p>
        </p:txBody>
      </p:sp>
      <p:sp>
        <p:nvSpPr>
          <p:cNvPr id="43" name="平行四边形 42"/>
          <p:cNvSpPr/>
          <p:nvPr/>
        </p:nvSpPr>
        <p:spPr>
          <a:xfrm rot="5400000">
            <a:off x="-549481" y="3093494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2680083"/>
            <a:chOff x="2216545" y="3772053"/>
            <a:chExt cx="1665502" cy="2680083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和有意向申请发展助学金的学生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发展助学金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2405116"/>
            <a:chOff x="10485042" y="3770021"/>
            <a:chExt cx="1589086" cy="2405116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打印提交纸质申请表至学院</a:t>
              </a:r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1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1534</Words>
  <Application>Microsoft Office PowerPoint</Application>
  <PresentationFormat>宽屏</PresentationFormat>
  <Paragraphs>210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楷体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曹 蕾</cp:lastModifiedBy>
  <cp:revision>120</cp:revision>
  <dcterms:created xsi:type="dcterms:W3CDTF">2020-11-04T02:30:00Z</dcterms:created>
  <dcterms:modified xsi:type="dcterms:W3CDTF">2022-11-03T07:36:21Z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A2EB037CCE93462584E7C85A048237A3</vt:lpwstr>
  </property>
</Properties>
</file>