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1004" r:id="rId3"/>
    <p:sldId id="1032" r:id="rId4"/>
    <p:sldId id="1022" r:id="rId6"/>
    <p:sldId id="1027" r:id="rId7"/>
    <p:sldId id="1028" r:id="rId8"/>
    <p:sldId id="1029" r:id="rId9"/>
    <p:sldId id="1030" r:id="rId10"/>
    <p:sldId id="1023" r:id="rId11"/>
    <p:sldId id="276" r:id="rId12"/>
    <p:sldId id="260" r:id="rId13"/>
    <p:sldId id="261" r:id="rId14"/>
    <p:sldId id="262" r:id="rId15"/>
    <p:sldId id="1024" r:id="rId16"/>
    <p:sldId id="1033" r:id="rId17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曹 蕾" initials="曹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0F0F0"/>
    <a:srgbClr val="EF6F76"/>
    <a:srgbClr val="D18282"/>
    <a:srgbClr val="C816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64" autoAdjust="0"/>
    <p:restoredTop sz="94660"/>
  </p:normalViewPr>
  <p:slideViewPr>
    <p:cSldViewPr snapToGrid="0">
      <p:cViewPr varScale="1">
        <p:scale>
          <a:sx n="81" d="100"/>
          <a:sy n="81" d="100"/>
        </p:scale>
        <p:origin x="62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5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904B2-B657-4E47-A300-C4BBD8AFF0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890CB-9E7C-4097-990A-26D60DCE517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E08978-A697-49C9-9D7C-56FA114C87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E08978-A697-49C9-9D7C-56FA114C87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E08978-A697-49C9-9D7C-56FA114C87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51177"/>
            <a:ext cx="2169174" cy="713098"/>
          </a:xfrm>
          <a:prstGeom prst="rect">
            <a:avLst/>
          </a:prstGeom>
        </p:spPr>
      </p:pic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2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fld id="{DE506FFD-8B27-444A-964F-E64D0BB3DAF0}" type="datetime2">
              <a:rPr lang="zh-CN" altLang="en-US" smtClean="0"/>
            </a:fld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274183"/>
            <a:ext cx="3002280" cy="411617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3352562" y="6244170"/>
            <a:ext cx="5486876" cy="406590"/>
            <a:chOff x="3352562" y="6073254"/>
            <a:chExt cx="5486876" cy="406590"/>
          </a:xfrm>
        </p:grpSpPr>
        <p:pic>
          <p:nvPicPr>
            <p:cNvPr id="18" name="图片 17"/>
            <p:cNvPicPr>
              <a:picLocks noChangeAspect="1"/>
            </p:cNvPicPr>
            <p:nvPr userDrawn="1"/>
          </p:nvPicPr>
          <p:blipFill rotWithShape="1">
            <a:blip r:embed="rId5">
              <a:alphaModFix amt="35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37" name="椭圆 36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2" name="直接连接符 11"/>
          <p:cNvCxnSpPr/>
          <p:nvPr userDrawn="1"/>
        </p:nvCxnSpPr>
        <p:spPr>
          <a:xfrm>
            <a:off x="1236000" y="1458025"/>
            <a:ext cx="972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/>
        </p:nvCxnSpPr>
        <p:spPr>
          <a:xfrm>
            <a:off x="1191000" y="3673905"/>
            <a:ext cx="972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18" name="平行四边形 17"/>
          <p:cNvSpPr/>
          <p:nvPr userDrawn="1"/>
        </p:nvSpPr>
        <p:spPr>
          <a:xfrm>
            <a:off x="0" y="1"/>
            <a:ext cx="12191483" cy="685800"/>
          </a:xfrm>
          <a:prstGeom prst="parallelogram">
            <a:avLst>
              <a:gd name="adj" fmla="val 444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图片包含 户外, 标牌, 黑色&#10;&#10;自动生成的说明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6" y="73482"/>
            <a:ext cx="538838" cy="538838"/>
          </a:xfrm>
          <a:prstGeom prst="rect">
            <a:avLst/>
          </a:prstGeom>
        </p:spPr>
      </p:pic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1075351" y="43657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319056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4788940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4" hasCustomPrompt="1"/>
          </p:nvPr>
        </p:nvSpPr>
        <p:spPr>
          <a:xfrm>
            <a:off x="319056" y="766710"/>
            <a:ext cx="11568144" cy="4765791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30000"/>
              </a:lnSpc>
              <a:buFontTx/>
              <a:buBlip>
                <a:blip r:embed="rId4"/>
              </a:buBlip>
              <a:defRPr sz="2000">
                <a:solidFill>
                  <a:schemeClr val="accent2"/>
                </a:solidFill>
              </a:defRPr>
            </a:lvl1pPr>
            <a:lvl2pPr>
              <a:lnSpc>
                <a:spcPct val="130000"/>
              </a:lnSpc>
              <a:defRPr sz="2000">
                <a:solidFill>
                  <a:schemeClr val="accent2"/>
                </a:solidFill>
              </a:defRPr>
            </a:lvl2pPr>
            <a:lvl3pPr>
              <a:lnSpc>
                <a:spcPct val="1300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ct val="130000"/>
              </a:lnSpc>
              <a:defRPr sz="1600">
                <a:solidFill>
                  <a:schemeClr val="accent2"/>
                </a:solidFill>
              </a:defRPr>
            </a:lvl4pPr>
            <a:lvl5pPr>
              <a:lnSpc>
                <a:spcPct val="130000"/>
              </a:lnSpc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1" name="平行四边形 20"/>
          <p:cNvSpPr/>
          <p:nvPr userDrawn="1"/>
        </p:nvSpPr>
        <p:spPr>
          <a:xfrm>
            <a:off x="11428834" y="119857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平行四边形 21"/>
          <p:cNvSpPr/>
          <p:nvPr userDrawn="1"/>
        </p:nvSpPr>
        <p:spPr>
          <a:xfrm>
            <a:off x="11016782" y="322602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5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cxnSp>
        <p:nvCxnSpPr>
          <p:cNvPr id="13" name="直接连接符 12"/>
          <p:cNvCxnSpPr/>
          <p:nvPr userDrawn="1"/>
        </p:nvCxnSpPr>
        <p:spPr>
          <a:xfrm>
            <a:off x="304800" y="3429000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>
            <a:off x="9689690" y="3429000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 descr="图片包含 户外, 标牌, 黑色&#10;&#10;自动生成的说明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828" y="853340"/>
            <a:ext cx="1656344" cy="1656344"/>
          </a:xfrm>
          <a:prstGeom prst="rect">
            <a:avLst/>
          </a:prstGeom>
        </p:spPr>
      </p:pic>
      <p:sp>
        <p:nvSpPr>
          <p:cNvPr id="20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2555162" y="3129756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6000" b="1" spc="60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-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cxnSp>
        <p:nvCxnSpPr>
          <p:cNvPr id="13" name="直接连接符 12"/>
          <p:cNvCxnSpPr/>
          <p:nvPr userDrawn="1"/>
        </p:nvCxnSpPr>
        <p:spPr>
          <a:xfrm>
            <a:off x="7322504" y="1488254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>
            <a:off x="7322504" y="4146847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5033473" y="2496180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6000" b="1" spc="60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001" y="1860735"/>
            <a:ext cx="2858911" cy="23322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-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离页连接符 1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 b="1" spc="600">
                <a:solidFill>
                  <a:schemeClr val="accent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（lowpoly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644C6-89F0-466C-949F-E70AD72679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644C6-89F0-466C-949F-E70AD72679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1">
    <p:bg bwMode="auto"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280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文本占位符 2"/>
          <p:cNvSpPr>
            <a:spLocks noGrp="1"/>
          </p:cNvSpPr>
          <p:nvPr>
            <p:ph idx="1"/>
          </p:nvPr>
        </p:nvSpPr>
        <p:spPr>
          <a:xfrm>
            <a:off x="572811" y="140872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2"/>
          </p:nvPr>
        </p:nvSpPr>
        <p:spPr>
          <a:xfrm>
            <a:off x="0" y="749300"/>
            <a:ext cx="12203394" cy="319193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pic>
        <p:nvPicPr>
          <p:cNvPr id="8" name="图片 7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51177"/>
            <a:ext cx="2169174" cy="713098"/>
          </a:xfrm>
          <a:prstGeom prst="rect">
            <a:avLst/>
          </a:prstGeom>
        </p:spPr>
      </p:pic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3383857"/>
            <a:ext cx="10052879" cy="106085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algn="ctr"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2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4644345" y="5798690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fld id="{C6124F18-99FF-4E25-B026-C95B196756F6}" type="datetime2">
              <a:rPr lang="zh-CN" altLang="en-US" smtClean="0"/>
            </a:fld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5052868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274183"/>
            <a:ext cx="3002280" cy="411617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3352562" y="6252715"/>
            <a:ext cx="5486876" cy="406590"/>
            <a:chOff x="3352562" y="6073254"/>
            <a:chExt cx="5486876" cy="406590"/>
          </a:xfrm>
        </p:grpSpPr>
        <p:pic>
          <p:nvPicPr>
            <p:cNvPr id="18" name="图片 17"/>
            <p:cNvPicPr>
              <a:picLocks noChangeAspect="1"/>
            </p:cNvPicPr>
            <p:nvPr userDrawn="1"/>
          </p:nvPicPr>
          <p:blipFill rotWithShape="1">
            <a:blip r:embed="rId5">
              <a:alphaModFix amt="35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37" name="椭圆 36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5" name="平行四边形 4"/>
          <p:cNvSpPr/>
          <p:nvPr userDrawn="1"/>
        </p:nvSpPr>
        <p:spPr>
          <a:xfrm>
            <a:off x="4144710" y="1537750"/>
            <a:ext cx="8047290" cy="3189811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图片包含 建筑物&#10;&#10;自动生成的说明"/>
          <p:cNvPicPr>
            <a:picLocks noChangeAspect="1"/>
          </p:cNvPicPr>
          <p:nvPr userDrawn="1"/>
        </p:nvPicPr>
        <p:blipFill>
          <a:blip r:embed="rId3" cstate="print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986" y="2142500"/>
            <a:ext cx="8047290" cy="2590938"/>
          </a:xfrm>
          <a:prstGeom prst="rect">
            <a:avLst/>
          </a:prstGeom>
        </p:spPr>
      </p:pic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5281297" y="2602227"/>
            <a:ext cx="6426437" cy="1060855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2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7341280" y="4870088"/>
            <a:ext cx="224470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fld id="{C6124F18-99FF-4E25-B026-C95B196756F6}" type="datetime2">
              <a:rPr lang="zh-CN" altLang="en-US" smtClean="0"/>
            </a:fld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6819584" y="3810704"/>
            <a:ext cx="3349862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0" y="1119382"/>
            <a:ext cx="6323888" cy="4026547"/>
          </a:xfrm>
          <a:custGeom>
            <a:avLst/>
            <a:gdLst>
              <a:gd name="connsiteX0" fmla="*/ 0 w 4827208"/>
              <a:gd name="connsiteY0" fmla="*/ 0 h 3236615"/>
              <a:gd name="connsiteX1" fmla="*/ 4827208 w 4827208"/>
              <a:gd name="connsiteY1" fmla="*/ 0 h 3236615"/>
              <a:gd name="connsiteX2" fmla="*/ 3218537 w 4827208"/>
              <a:gd name="connsiteY2" fmla="*/ 3236615 h 3236615"/>
              <a:gd name="connsiteX3" fmla="*/ 0 w 4827208"/>
              <a:gd name="connsiteY3" fmla="*/ 3236615 h 323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7208" h="3236615">
                <a:moveTo>
                  <a:pt x="0" y="0"/>
                </a:moveTo>
                <a:lnTo>
                  <a:pt x="4827208" y="0"/>
                </a:lnTo>
                <a:lnTo>
                  <a:pt x="3218537" y="3236615"/>
                </a:lnTo>
                <a:lnTo>
                  <a:pt x="0" y="3236615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24558" y="4410381"/>
            <a:ext cx="3935296" cy="20929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51177"/>
            <a:ext cx="2169174" cy="71309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 userDrawn="1"/>
        </p:nvPicPr>
        <p:blipFill rotWithShape="1">
          <a:blip r:embed="rId6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304800" y="2455636"/>
            <a:ext cx="4122059" cy="1462680"/>
            <a:chOff x="304800" y="2709636"/>
            <a:chExt cx="4122059" cy="1462680"/>
          </a:xfrm>
        </p:grpSpPr>
        <p:grpSp>
          <p:nvGrpSpPr>
            <p:cNvPr id="5" name="组合 4"/>
            <p:cNvGrpSpPr/>
            <p:nvPr/>
          </p:nvGrpSpPr>
          <p:grpSpPr>
            <a:xfrm>
              <a:off x="304800" y="2709636"/>
              <a:ext cx="4122059" cy="1462680"/>
              <a:chOff x="667656" y="1497651"/>
              <a:chExt cx="4122059" cy="146268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667656" y="1497651"/>
                <a:ext cx="4122059" cy="1438728"/>
                <a:chOff x="537028" y="1493158"/>
                <a:chExt cx="4122059" cy="1438728"/>
              </a:xfrm>
            </p:grpSpPr>
            <p:sp>
              <p:nvSpPr>
                <p:cNvPr id="10" name="矩形 9"/>
                <p:cNvSpPr/>
                <p:nvPr/>
              </p:nvSpPr>
              <p:spPr>
                <a:xfrm>
                  <a:off x="537029" y="1493158"/>
                  <a:ext cx="4122058" cy="1438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11" name="图片 10" descr="图片包含 建筑物&#10;&#10;自动生成的说明"/>
                <p:cNvPicPr>
                  <a:picLocks noChangeAspect="1"/>
                </p:cNvPicPr>
                <p:nvPr/>
              </p:nvPicPr>
              <p:blipFill>
                <a:blip r:embed="rId3" cstate="print">
                  <a:alphaModFix amt="25000"/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028" y="1604731"/>
                  <a:ext cx="4122058" cy="1327155"/>
                </a:xfrm>
                <a:prstGeom prst="rect">
                  <a:avLst/>
                </a:prstGeom>
                <a:effectLst/>
              </p:spPr>
            </p:pic>
          </p:grpSp>
          <p:sp>
            <p:nvSpPr>
              <p:cNvPr id="8" name="文本框 7"/>
              <p:cNvSpPr txBox="1"/>
              <p:nvPr/>
            </p:nvSpPr>
            <p:spPr>
              <a:xfrm>
                <a:off x="2387598" y="1755350"/>
                <a:ext cx="22351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5400" b="1" dirty="0">
                    <a:solidFill>
                      <a:schemeClr val="accent1"/>
                    </a:solidFill>
                  </a:rPr>
                  <a:t>目  录</a:t>
                </a:r>
                <a:endParaRPr lang="zh-CN" altLang="en-US" sz="54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 rot="16200000">
                <a:off x="2683685" y="854302"/>
                <a:ext cx="90000" cy="4122058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887" y="2871509"/>
              <a:ext cx="1590855" cy="1114981"/>
            </a:xfrm>
            <a:prstGeom prst="rect">
              <a:avLst/>
            </a:prstGeom>
          </p:spPr>
        </p:pic>
      </p:grpSp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5772150" y="0"/>
            <a:ext cx="6419850" cy="68580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2" name="矩形 21"/>
          <p:cNvSpPr/>
          <p:nvPr userDrawn="1"/>
        </p:nvSpPr>
        <p:spPr>
          <a:xfrm flipV="1">
            <a:off x="5672624" y="0"/>
            <a:ext cx="90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034970" y="685800"/>
            <a:ext cx="4122060" cy="1462680"/>
            <a:chOff x="667655" y="1497651"/>
            <a:chExt cx="4122060" cy="1462680"/>
          </a:xfrm>
        </p:grpSpPr>
        <p:grpSp>
          <p:nvGrpSpPr>
            <p:cNvPr id="7" name="组合 6"/>
            <p:cNvGrpSpPr/>
            <p:nvPr/>
          </p:nvGrpSpPr>
          <p:grpSpPr>
            <a:xfrm>
              <a:off x="667656" y="1497651"/>
              <a:ext cx="4122059" cy="1438728"/>
              <a:chOff x="537028" y="1493158"/>
              <a:chExt cx="4122059" cy="1438728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537029" y="1493158"/>
                <a:ext cx="4122058" cy="1438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10" descr="图片包含 建筑物&#10;&#10;自动生成的说明"/>
              <p:cNvPicPr>
                <a:picLocks noChangeAspect="1"/>
              </p:cNvPicPr>
              <p:nvPr/>
            </p:nvPicPr>
            <p:blipFill>
              <a:blip r:embed="rId3" cstate="print">
                <a:alphaModFix amt="25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7028" y="1604731"/>
                <a:ext cx="4122058" cy="1327155"/>
              </a:xfrm>
              <a:prstGeom prst="rect">
                <a:avLst/>
              </a:prstGeom>
              <a:effectLst/>
            </p:spPr>
          </p:pic>
        </p:grpSp>
        <p:sp>
          <p:nvSpPr>
            <p:cNvPr id="8" name="文本框 7"/>
            <p:cNvSpPr txBox="1"/>
            <p:nvPr/>
          </p:nvSpPr>
          <p:spPr>
            <a:xfrm>
              <a:off x="667655" y="1755350"/>
              <a:ext cx="41220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b="1" dirty="0">
                  <a:solidFill>
                    <a:schemeClr val="accent1"/>
                  </a:solidFill>
                </a:rPr>
                <a:t>目         录</a:t>
              </a:r>
              <a:endParaRPr lang="zh-CN" altLang="en-US" sz="6000" b="1" dirty="0">
                <a:solidFill>
                  <a:schemeClr val="accent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 rot="16200000">
              <a:off x="2683685" y="854302"/>
              <a:ext cx="90000" cy="4122058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047" y="797373"/>
            <a:ext cx="1590855" cy="1114981"/>
          </a:xfrm>
          <a:prstGeom prst="rect">
            <a:avLst/>
          </a:prstGeom>
        </p:spPr>
      </p:pic>
      <p:sp>
        <p:nvSpPr>
          <p:cNvPr id="13" name="图片占位符 12"/>
          <p:cNvSpPr>
            <a:spLocks noGrp="1"/>
          </p:cNvSpPr>
          <p:nvPr userDrawn="1">
            <p:ph type="pic" sz="quarter" idx="10"/>
          </p:nvPr>
        </p:nvSpPr>
        <p:spPr>
          <a:xfrm>
            <a:off x="-19050" y="3428999"/>
            <a:ext cx="12211050" cy="342899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 rot="16200000" flipV="1">
            <a:off x="6051001" y="-2738344"/>
            <a:ext cx="90000" cy="121989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42" name="矩形 41"/>
          <p:cNvSpPr/>
          <p:nvPr userDrawn="1"/>
        </p:nvSpPr>
        <p:spPr>
          <a:xfrm rot="16200000">
            <a:off x="6051000" y="-2616750"/>
            <a:ext cx="90000" cy="12192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图片占位符 33"/>
          <p:cNvSpPr>
            <a:spLocks noGrp="1"/>
          </p:cNvSpPr>
          <p:nvPr>
            <p:ph type="pic" sz="quarter" idx="10"/>
          </p:nvPr>
        </p:nvSpPr>
        <p:spPr>
          <a:xfrm>
            <a:off x="0" y="-19050"/>
            <a:ext cx="12192000" cy="3442348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654075" y="3047028"/>
            <a:ext cx="6489700" cy="77534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 rotWithShape="1">
          <a:blip r:embed="rId3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  <p:sp>
        <p:nvSpPr>
          <p:cNvPr id="39" name="文本占位符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54075" y="4054685"/>
            <a:ext cx="6489700" cy="1534265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buNone/>
              <a:defRPr sz="2200"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过渡页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34" name="图片占位符 33"/>
          <p:cNvSpPr>
            <a:spLocks noGrp="1"/>
          </p:cNvSpPr>
          <p:nvPr>
            <p:ph type="pic" sz="quarter" idx="10"/>
          </p:nvPr>
        </p:nvSpPr>
        <p:spPr>
          <a:xfrm>
            <a:off x="0" y="-19050"/>
            <a:ext cx="5842000" cy="68770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6238874" y="3047028"/>
            <a:ext cx="5648325" cy="77534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9" name="文本占位符 38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4" y="4054685"/>
            <a:ext cx="5648325" cy="1534265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buNone/>
              <a:defRPr sz="2200"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/>
          <a:srcRect l="49487" r="1345"/>
          <a:stretch>
            <a:fillRect/>
          </a:stretch>
        </p:blipFill>
        <p:spPr>
          <a:xfrm>
            <a:off x="6238430" y="6041797"/>
            <a:ext cx="5920443" cy="4116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  <p:sp>
        <p:nvSpPr>
          <p:cNvPr id="9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319056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4788940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9" name="平行四边形 18"/>
          <p:cNvSpPr/>
          <p:nvPr userDrawn="1"/>
        </p:nvSpPr>
        <p:spPr>
          <a:xfrm>
            <a:off x="0" y="1"/>
            <a:ext cx="12191483" cy="685800"/>
          </a:xfrm>
          <a:prstGeom prst="parallelogram">
            <a:avLst>
              <a:gd name="adj" fmla="val 430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 descr="图片包含 户外, 标牌, 黑色&#10;&#10;自动生成的说明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6" y="73482"/>
            <a:ext cx="538838" cy="538838"/>
          </a:xfrm>
          <a:prstGeom prst="rect">
            <a:avLst/>
          </a:prstGeom>
        </p:spPr>
      </p:pic>
      <p:sp>
        <p:nvSpPr>
          <p:cNvPr id="21" name="文本占位符 31"/>
          <p:cNvSpPr>
            <a:spLocks noGrp="1"/>
          </p:cNvSpPr>
          <p:nvPr>
            <p:ph type="body" sz="quarter" idx="14"/>
          </p:nvPr>
        </p:nvSpPr>
        <p:spPr>
          <a:xfrm>
            <a:off x="1075351" y="43657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平行四边形 10"/>
          <p:cNvSpPr/>
          <p:nvPr userDrawn="1"/>
        </p:nvSpPr>
        <p:spPr>
          <a:xfrm>
            <a:off x="11428834" y="119857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平行四边形 11"/>
          <p:cNvSpPr/>
          <p:nvPr userDrawn="1"/>
        </p:nvSpPr>
        <p:spPr>
          <a:xfrm>
            <a:off x="11016782" y="322602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(标题导航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319056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4788940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9" name="平行四边形 18"/>
          <p:cNvSpPr/>
          <p:nvPr userDrawn="1"/>
        </p:nvSpPr>
        <p:spPr>
          <a:xfrm>
            <a:off x="0" y="1"/>
            <a:ext cx="12191483" cy="685800"/>
          </a:xfrm>
          <a:prstGeom prst="parallelogram">
            <a:avLst>
              <a:gd name="adj" fmla="val 430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 descr="图片包含 户外, 标牌, 黑色&#10;&#10;自动生成的说明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6" y="73482"/>
            <a:ext cx="538838" cy="538838"/>
          </a:xfrm>
          <a:prstGeom prst="rect">
            <a:avLst/>
          </a:prstGeom>
        </p:spPr>
      </p:pic>
      <p:sp>
        <p:nvSpPr>
          <p:cNvPr id="11" name="平行四边形 10"/>
          <p:cNvSpPr/>
          <p:nvPr userDrawn="1"/>
        </p:nvSpPr>
        <p:spPr>
          <a:xfrm>
            <a:off x="995330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</a:rPr>
              <a:t>标题一</a:t>
            </a:r>
            <a:endParaRPr lang="zh-CN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12" name="平行四边形 11"/>
          <p:cNvSpPr/>
          <p:nvPr userDrawn="1"/>
        </p:nvSpPr>
        <p:spPr>
          <a:xfrm>
            <a:off x="2831521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标题二</a:t>
            </a:r>
            <a:endParaRPr lang="zh-CN" altLang="en-US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平行四边形 14"/>
          <p:cNvSpPr/>
          <p:nvPr userDrawn="1"/>
        </p:nvSpPr>
        <p:spPr>
          <a:xfrm>
            <a:off x="4645215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标题三</a:t>
            </a:r>
            <a:endParaRPr lang="zh-CN" altLang="en-US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平行四边形 15"/>
          <p:cNvSpPr/>
          <p:nvPr userDrawn="1"/>
        </p:nvSpPr>
        <p:spPr>
          <a:xfrm>
            <a:off x="6481406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标题四</a:t>
            </a:r>
            <a:endParaRPr lang="zh-CN" altLang="en-US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平行四边形 16"/>
          <p:cNvSpPr/>
          <p:nvPr userDrawn="1"/>
        </p:nvSpPr>
        <p:spPr>
          <a:xfrm>
            <a:off x="8295100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标题五</a:t>
            </a:r>
            <a:endParaRPr lang="zh-CN" altLang="en-US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4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  <p:sp>
        <p:nvSpPr>
          <p:cNvPr id="21" name="平行四边形 20"/>
          <p:cNvSpPr/>
          <p:nvPr userDrawn="1"/>
        </p:nvSpPr>
        <p:spPr>
          <a:xfrm>
            <a:off x="11428834" y="119857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平行四边形 21"/>
          <p:cNvSpPr/>
          <p:nvPr userDrawn="1"/>
        </p:nvSpPr>
        <p:spPr>
          <a:xfrm>
            <a:off x="11016782" y="322602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849970" y="6515101"/>
            <a:ext cx="103723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644C6-89F0-466C-949F-E70AD72679A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2.xml"/><Relationship Id="rId1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3.xml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-23309"/>
            <a:ext cx="12191667" cy="3722615"/>
          </a:xfrm>
          <a:prstGeom prst="rect">
            <a:avLst/>
          </a:prstGeom>
          <a:solidFill>
            <a:srgbClr val="C8141E"/>
          </a:solidFill>
          <a:ln w="1905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E1E1E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8" b="31425"/>
          <a:stretch>
            <a:fillRect/>
          </a:stretch>
        </p:blipFill>
        <p:spPr>
          <a:xfrm>
            <a:off x="-1341" y="3731396"/>
            <a:ext cx="12191667" cy="3158642"/>
          </a:xfrm>
          <a:prstGeom prst="rect">
            <a:avLst/>
          </a:prstGeom>
        </p:spPr>
      </p:pic>
      <p:sp>
        <p:nvSpPr>
          <p:cNvPr id="17" name="标题 2"/>
          <p:cNvSpPr txBox="1"/>
          <p:nvPr/>
        </p:nvSpPr>
        <p:spPr>
          <a:xfrm>
            <a:off x="1003" y="1274724"/>
            <a:ext cx="12190997" cy="1627085"/>
          </a:xfrm>
          <a:prstGeom prst="rect">
            <a:avLst/>
          </a:prstGeom>
        </p:spPr>
        <p:txBody>
          <a:bodyPr vert="horz" lIns="96770" tIns="48385" rIns="96770" bIns="48385" rtlCol="0" anchor="b">
            <a:noAutofit/>
          </a:bodyPr>
          <a:lstStyle>
            <a:lvl1pPr algn="l" defTabSz="8642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67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 fontAlgn="auto">
              <a:lnSpc>
                <a:spcPct val="100000"/>
              </a:lnSpc>
              <a:spcAft>
                <a:spcPts val="1905"/>
              </a:spcAft>
            </a:pPr>
            <a:r>
              <a:rPr lang="zh-CN" altLang="en-US" sz="4800" b="1" dirty="0">
                <a:solidFill>
                  <a:srgbClr val="FFFFFF"/>
                </a:solidFill>
                <a:latin typeface="微软雅黑" panose="020B0503020204020204" pitchFamily="34" charset="-122"/>
              </a:rPr>
              <a:t>上海</a:t>
            </a:r>
            <a:r>
              <a:rPr lang="zh-CN" altLang="en-US" sz="4800" b="1">
                <a:solidFill>
                  <a:srgbClr val="FFFFFF"/>
                </a:solidFill>
                <a:latin typeface="微软雅黑" panose="020B0503020204020204" pitchFamily="34" charset="-122"/>
              </a:rPr>
              <a:t>交通大学助学金</a:t>
            </a:r>
            <a:r>
              <a:rPr lang="zh-CN" altLang="en-US" sz="4800" b="1" dirty="0">
                <a:solidFill>
                  <a:srgbClr val="FFFFFF"/>
                </a:solidFill>
                <a:latin typeface="微软雅黑" panose="020B0503020204020204" pitchFamily="34" charset="-122"/>
              </a:rPr>
              <a:t>申请指南</a:t>
            </a:r>
            <a:endParaRPr lang="en-US" altLang="zh-CN" sz="4800" b="1" dirty="0">
              <a:solidFill>
                <a:srgbClr val="FFFFFF"/>
              </a:solidFill>
              <a:latin typeface="微软雅黑" panose="020B0503020204020204" pitchFamily="34" charset="-122"/>
            </a:endParaRPr>
          </a:p>
          <a:p>
            <a:pPr algn="ctr" defTabSz="914400" fontAlgn="auto">
              <a:lnSpc>
                <a:spcPct val="100000"/>
              </a:lnSpc>
              <a:spcAft>
                <a:spcPts val="1905"/>
              </a:spcAft>
            </a:pPr>
            <a:r>
              <a:rPr lang="zh-CN" altLang="en-US" sz="4800" b="1">
                <a:solidFill>
                  <a:srgbClr val="FFFFFF"/>
                </a:solidFill>
                <a:latin typeface="微软雅黑" panose="020B0503020204020204" pitchFamily="34" charset="-122"/>
              </a:rPr>
              <a:t>（学生）</a:t>
            </a:r>
            <a:endParaRPr lang="zh-CN" altLang="en-US" sz="4800" b="1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线上申请指南</a:t>
            </a:r>
            <a:r>
              <a:rPr lang="en-US" altLang="zh-CN" dirty="0"/>
              <a:t>——</a:t>
            </a:r>
            <a:r>
              <a:rPr lang="zh-CN" altLang="en-US" dirty="0"/>
              <a:t>助学金申请</a:t>
            </a:r>
            <a:endParaRPr lang="zh-CN" altLang="zh-CN" dirty="0"/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171532" y="1100089"/>
            <a:ext cx="1102712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1.</a:t>
            </a:r>
            <a:r>
              <a:rPr lang="zh-CN" altLang="zh-CN" sz="1400" b="1" dirty="0">
                <a:latin typeface="+mn-ea"/>
                <a:cs typeface="Times New Roman" panose="02020603050405020304" pitchFamily="18" charset="0"/>
              </a:rPr>
              <a:t>通过</a:t>
            </a:r>
            <a:r>
              <a:rPr lang="en-US" altLang="zh-CN" sz="1400" b="1" dirty="0" err="1">
                <a:latin typeface="+mn-ea"/>
                <a:cs typeface="Times New Roman" panose="02020603050405020304" pitchFamily="18" charset="0"/>
              </a:rPr>
              <a:t>Jaccount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登陆</a:t>
            </a:r>
            <a:r>
              <a:rPr lang="zh-CN" altLang="zh-CN" sz="1400" b="1" dirty="0">
                <a:latin typeface="+mn-ea"/>
                <a:cs typeface="Times New Roman" panose="02020603050405020304" pitchFamily="18" charset="0"/>
              </a:rPr>
              <a:t>我的数字交大（</a:t>
            </a:r>
            <a:r>
              <a:rPr lang="en-US" altLang="zh-CN" sz="1400" b="1" dirty="0">
                <a:solidFill>
                  <a:srgbClr val="0070C0"/>
                </a:solidFill>
                <a:latin typeface="+mn-ea"/>
                <a:cs typeface="Times New Roman" panose="02020603050405020304" pitchFamily="18" charset="0"/>
              </a:rPr>
              <a:t>https://my.sjtu.edu.cn/</a:t>
            </a:r>
            <a:r>
              <a:rPr lang="zh-CN" altLang="zh-CN" sz="1400" b="1" dirty="0">
                <a:latin typeface="+mn-ea"/>
                <a:cs typeface="Times New Roman" panose="02020603050405020304" pitchFamily="18" charset="0"/>
              </a:rPr>
              <a:t>），选择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【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服务大厅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】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中的</a:t>
            </a:r>
            <a:r>
              <a:rPr lang="zh-CN" altLang="zh-CN" sz="1400" b="1" dirty="0">
                <a:latin typeface="+mn-ea"/>
                <a:cs typeface="Times New Roman" panose="02020603050405020304" pitchFamily="18" charset="0"/>
              </a:rPr>
              <a:t>【学生工作】点击【助学金申请】进行填写。</a:t>
            </a:r>
            <a:endParaRPr lang="zh-CN" altLang="zh-CN" sz="1400" b="1" dirty="0"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274" y="1577535"/>
            <a:ext cx="6611645" cy="219777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546241" y="4294822"/>
            <a:ext cx="25126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照片要求：</a:t>
            </a:r>
            <a:endParaRPr lang="en-US" altLang="zh-CN" sz="1600" b="1" dirty="0">
              <a:solidFill>
                <a:srgbClr val="C00000"/>
              </a:solidFill>
              <a:highlight>
                <a:srgbClr val="FFFF00"/>
              </a:highlight>
              <a:latin typeface="+mn-ea"/>
            </a:endParaRPr>
          </a:p>
          <a:p>
            <a:r>
              <a:rPr lang="zh-CN" altLang="en-US" sz="16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本人正面免冠彩色头像，纯色背景无边框，人像清晰（最好是证件照）</a:t>
            </a:r>
            <a:endParaRPr lang="en-US" altLang="zh-CN" sz="1600" b="1" dirty="0">
              <a:solidFill>
                <a:srgbClr val="C00000"/>
              </a:solidFill>
              <a:highlight>
                <a:srgbClr val="FFFF00"/>
              </a:highlight>
              <a:latin typeface="+mn-ea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 flipV="1">
            <a:off x="10870047" y="3321575"/>
            <a:ext cx="356753" cy="88466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5227274" y="1577535"/>
            <a:ext cx="5247686" cy="219777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箭头连接符 19"/>
          <p:cNvCxnSpPr>
            <a:endCxn id="17" idx="0"/>
          </p:cNvCxnSpPr>
          <p:nvPr/>
        </p:nvCxnSpPr>
        <p:spPr>
          <a:xfrm flipH="1">
            <a:off x="7586595" y="2962894"/>
            <a:ext cx="90802" cy="13319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5793373" y="4294822"/>
            <a:ext cx="3586443" cy="1985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内容部分会自动填充，务必认真核对并进行相应修改！</a:t>
            </a:r>
            <a:endParaRPr lang="en-US" altLang="zh-CN" sz="1400" b="1" dirty="0">
              <a:solidFill>
                <a:srgbClr val="C00000"/>
              </a:solidFill>
              <a:highlight>
                <a:srgbClr val="FFFF00"/>
              </a:highlight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学院请按照自己实际评审名额来源院系选择，部分电院同学如显示“</a:t>
            </a:r>
            <a:r>
              <a:rPr lang="en-US" altLang="zh-CN" sz="14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xx</a:t>
            </a:r>
            <a:r>
              <a:rPr lang="zh-CN" altLang="en-US" sz="14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系所”也请改为“电子信息与电气工程学院”</a:t>
            </a:r>
            <a:endParaRPr lang="en-US" altLang="zh-CN" sz="1400" b="1" dirty="0">
              <a:solidFill>
                <a:srgbClr val="C00000"/>
              </a:solidFill>
              <a:highlight>
                <a:srgbClr val="FFFF00"/>
              </a:highlight>
              <a:latin typeface="+mn-ea"/>
            </a:endParaRPr>
          </a:p>
          <a:p>
            <a:endParaRPr lang="en-US" altLang="zh-CN" b="1" dirty="0">
              <a:solidFill>
                <a:srgbClr val="C00000"/>
              </a:solidFill>
              <a:highlight>
                <a:srgbClr val="FFFF00"/>
              </a:highlight>
              <a:latin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82" y="1512766"/>
            <a:ext cx="4690242" cy="2262546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521095" y="5800129"/>
            <a:ext cx="24768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</a:rPr>
              <a:t>发展助学金申请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64677" y="3296087"/>
            <a:ext cx="501781" cy="405990"/>
          </a:xfrm>
          <a:prstGeom prst="rect">
            <a:avLst/>
          </a:prstGeom>
          <a:noFill/>
          <a:ln w="222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cxnSp>
        <p:nvCxnSpPr>
          <p:cNvPr id="19" name="直接箭头连接符 18"/>
          <p:cNvCxnSpPr/>
          <p:nvPr/>
        </p:nvCxnSpPr>
        <p:spPr>
          <a:xfrm>
            <a:off x="434824" y="1550016"/>
            <a:ext cx="750794" cy="365215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1075351" y="2023001"/>
            <a:ext cx="501781" cy="163989"/>
          </a:xfrm>
          <a:prstGeom prst="rect">
            <a:avLst/>
          </a:prstGeom>
          <a:noFill/>
          <a:ln w="222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r="16134"/>
          <a:stretch>
            <a:fillRect/>
          </a:stretch>
        </p:blipFill>
        <p:spPr>
          <a:xfrm>
            <a:off x="57688" y="4206240"/>
            <a:ext cx="5247686" cy="1483369"/>
          </a:xfrm>
          <a:prstGeom prst="rect">
            <a:avLst/>
          </a:prstGeom>
        </p:spPr>
      </p:pic>
      <p:cxnSp>
        <p:nvCxnSpPr>
          <p:cNvPr id="13" name="直接箭头连接符 12"/>
          <p:cNvCxnSpPr/>
          <p:nvPr/>
        </p:nvCxnSpPr>
        <p:spPr>
          <a:xfrm flipH="1" flipV="1">
            <a:off x="850140" y="5520511"/>
            <a:ext cx="670955" cy="33547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"/>
          <a:srcRect b="49162"/>
          <a:stretch>
            <a:fillRect/>
          </a:stretch>
        </p:blipFill>
        <p:spPr>
          <a:xfrm>
            <a:off x="1674896" y="2318706"/>
            <a:ext cx="6829442" cy="1017314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线上申请指南</a:t>
            </a:r>
            <a:r>
              <a:rPr lang="en-US" altLang="zh-CN" dirty="0"/>
              <a:t>——</a:t>
            </a:r>
            <a:r>
              <a:rPr lang="zh-CN" altLang="en-US" dirty="0"/>
              <a:t>助学金申请</a:t>
            </a:r>
            <a:endParaRPr lang="zh-CN" altLang="zh-CN" dirty="0"/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171533" y="769347"/>
            <a:ext cx="11748618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2. 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上一学年挂科门数，将统计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2020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年度春季和秋季学期总的挂科门数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（数字），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将作为学院和学校审核申请的考量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（新生填写</a:t>
            </a:r>
            <a:r>
              <a:rPr lang="en-US" altLang="zh-CN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0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即可）</a:t>
            </a:r>
            <a:endParaRPr lang="zh-CN" altLang="zh-CN" sz="1400" b="1" dirty="0">
              <a:solidFill>
                <a:srgbClr val="C00000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97271" y="4798323"/>
            <a:ext cx="117486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5. 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填写完成后，点击左上角提交按钮后选择你的思政老师，确认后即完成助学金申请的提交。</a:t>
            </a:r>
            <a:endParaRPr lang="zh-CN" altLang="zh-CN" sz="1400" b="1" dirty="0">
              <a:latin typeface="+mn-ea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267200" y="5106100"/>
            <a:ext cx="3657600" cy="1284778"/>
            <a:chOff x="4267199" y="3974413"/>
            <a:chExt cx="3657600" cy="1284778"/>
          </a:xfrm>
        </p:grpSpPr>
        <p:pic>
          <p:nvPicPr>
            <p:cNvPr id="7" name="图片 6" descr="C:\Users\hucj1\AppData\Local\Microsoft\Windows\INetCache\Content.Word\个人总结指南图3.png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5878"/>
            <a:stretch>
              <a:fillRect/>
            </a:stretch>
          </p:blipFill>
          <p:spPr bwMode="auto">
            <a:xfrm>
              <a:off x="4267199" y="3974413"/>
              <a:ext cx="3657600" cy="12847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矩形 11"/>
            <p:cNvSpPr/>
            <p:nvPr/>
          </p:nvSpPr>
          <p:spPr>
            <a:xfrm>
              <a:off x="5593568" y="4722244"/>
              <a:ext cx="436868" cy="536947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171533" y="1962522"/>
            <a:ext cx="11748618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3. 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注意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:【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个人情况及申请理由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】</a:t>
            </a:r>
            <a:endParaRPr lang="zh-CN" altLang="zh-CN" sz="1400" b="1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531802" y="5621836"/>
            <a:ext cx="2560401" cy="5066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cxnSp>
        <p:nvCxnSpPr>
          <p:cNvPr id="19" name="直接箭头连接符 18"/>
          <p:cNvCxnSpPr/>
          <p:nvPr/>
        </p:nvCxnSpPr>
        <p:spPr>
          <a:xfrm>
            <a:off x="3699206" y="5075497"/>
            <a:ext cx="750794" cy="36521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681616" y="2646832"/>
            <a:ext cx="2682236" cy="7909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zh-CN" altLang="en-US" sz="1400" b="1" dirty="0">
                <a:solidFill>
                  <a:srgbClr val="C00000"/>
                </a:solidFill>
              </a:rPr>
              <a:t>无需</a:t>
            </a:r>
            <a:r>
              <a:rPr lang="zh-CN" altLang="en-US" sz="1200" dirty="0">
                <a:solidFill>
                  <a:schemeClr val="tx1"/>
                </a:solidFill>
              </a:rPr>
              <a:t>填写设奖方名称（即尊敬的</a:t>
            </a:r>
            <a:r>
              <a:rPr lang="en-US" altLang="zh-CN" sz="1200" dirty="0">
                <a:solidFill>
                  <a:schemeClr val="tx1"/>
                </a:solidFill>
              </a:rPr>
              <a:t>xxx</a:t>
            </a:r>
            <a:r>
              <a:rPr lang="zh-CN" altLang="en-US" sz="1200" dirty="0">
                <a:solidFill>
                  <a:schemeClr val="tx1"/>
                </a:solidFill>
              </a:rPr>
              <a:t>）</a:t>
            </a:r>
            <a:r>
              <a:rPr lang="zh-CN" altLang="en-US" sz="1200" dirty="0">
                <a:solidFill>
                  <a:srgbClr val="C00000"/>
                </a:solidFill>
              </a:rPr>
              <a:t>直接填写申请理由</a:t>
            </a:r>
            <a:endParaRPr lang="zh-CN" altLang="en-US" sz="1200" dirty="0">
              <a:solidFill>
                <a:srgbClr val="C0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612" y="1186806"/>
            <a:ext cx="9157171" cy="431822"/>
          </a:xfrm>
          <a:prstGeom prst="rect">
            <a:avLst/>
          </a:prstGeom>
        </p:spPr>
      </p:pic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156128" y="3464691"/>
            <a:ext cx="117486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4</a:t>
            </a:r>
            <a:r>
              <a:rPr lang="en-US" altLang="zh-CN" sz="1400" b="1">
                <a:latin typeface="+mn-ea"/>
                <a:cs typeface="Times New Roman" panose="02020603050405020304" pitchFamily="18" charset="0"/>
              </a:rPr>
              <a:t>. </a:t>
            </a:r>
            <a:r>
              <a:rPr lang="zh-CN" altLang="en-US" sz="1400" b="1">
                <a:latin typeface="+mn-ea"/>
                <a:cs typeface="Times New Roman" panose="02020603050405020304" pitchFamily="18" charset="0"/>
              </a:rPr>
              <a:t>下载</a:t>
            </a:r>
            <a:r>
              <a:rPr lang="zh-CN" altLang="en-US" sz="1400" b="1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助学金申请书模板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，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按格式填写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完毕后作为附件</a:t>
            </a:r>
            <a:r>
              <a:rPr lang="zh-CN" altLang="en-US" sz="1400" b="1">
                <a:latin typeface="+mn-ea"/>
                <a:cs typeface="Times New Roman" panose="02020603050405020304" pitchFamily="18" charset="0"/>
              </a:rPr>
              <a:t>上传</a:t>
            </a:r>
            <a:r>
              <a:rPr lang="zh-CN" altLang="en-US" sz="1400" b="1" u="sng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 </a:t>
            </a:r>
            <a:r>
              <a:rPr lang="zh-CN" altLang="en-US" sz="1400" b="1" u="sng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报告</a:t>
            </a:r>
            <a:r>
              <a:rPr lang="zh-CN" altLang="en-US" sz="1400" b="1" u="sng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中注意设奖方抬头（参考</a:t>
            </a:r>
            <a:r>
              <a:rPr lang="en-US" altLang="zh-CN" sz="1400" b="1" u="sng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PPT</a:t>
            </a:r>
            <a:r>
              <a:rPr lang="zh-CN" altLang="en-US" sz="1400" b="1" u="sng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第二页设奖方名称）</a:t>
            </a:r>
            <a:endParaRPr lang="zh-CN" altLang="zh-CN" sz="1400" b="1" u="sng" dirty="0">
              <a:solidFill>
                <a:srgbClr val="C00000"/>
              </a:solidFill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2896" y="3998558"/>
            <a:ext cx="8234207" cy="612778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5089617" y="4004563"/>
            <a:ext cx="2841440" cy="5066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610216" y="3775375"/>
            <a:ext cx="344432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注意事项：</a:t>
            </a:r>
            <a:endParaRPr lang="en-US" altLang="zh-CN" sz="1400" b="1" dirty="0">
              <a:solidFill>
                <a:srgbClr val="C00000"/>
              </a:solidFill>
              <a:highlight>
                <a:srgbClr val="FFFF00"/>
              </a:highlight>
              <a:latin typeface="+mn-ea"/>
            </a:endParaRPr>
          </a:p>
          <a:p>
            <a:r>
              <a:rPr lang="en-US" altLang="zh-CN" sz="1400" b="1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1. </a:t>
            </a:r>
            <a:r>
              <a:rPr lang="zh-CN" altLang="en-US" sz="1400" b="1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按要求修改好大标题</a:t>
            </a:r>
            <a:endParaRPr lang="en-US" altLang="zh-CN" sz="1400" b="1" dirty="0">
              <a:solidFill>
                <a:srgbClr val="C00000"/>
              </a:solidFill>
              <a:highlight>
                <a:srgbClr val="FFFF00"/>
              </a:highlight>
              <a:latin typeface="+mn-ea"/>
            </a:endParaRPr>
          </a:p>
          <a:p>
            <a:r>
              <a:rPr lang="en-US" altLang="zh-CN" sz="14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2. </a:t>
            </a:r>
            <a:r>
              <a:rPr lang="zh-CN" altLang="en-US" sz="14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注意格式要求，设奖方名称见</a:t>
            </a:r>
            <a:r>
              <a:rPr lang="en-US" altLang="zh-CN" sz="14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PPT</a:t>
            </a:r>
            <a:r>
              <a:rPr lang="zh-CN" altLang="en-US" sz="14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第二页</a:t>
            </a:r>
            <a:endParaRPr lang="en-US" altLang="zh-CN" sz="1400" b="1" dirty="0">
              <a:solidFill>
                <a:srgbClr val="C00000"/>
              </a:solidFill>
              <a:highlight>
                <a:srgbClr val="FFFF00"/>
              </a:highlight>
              <a:latin typeface="+mn-ea"/>
            </a:endParaRPr>
          </a:p>
          <a:p>
            <a:r>
              <a:rPr lang="en-US" altLang="zh-CN" sz="14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3. </a:t>
            </a:r>
            <a:r>
              <a:rPr lang="zh-CN" altLang="en-US" sz="14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电子版上传时上传</a:t>
            </a:r>
            <a:r>
              <a:rPr lang="en-US" altLang="zh-CN" sz="14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word</a:t>
            </a:r>
            <a:r>
              <a:rPr lang="zh-CN" altLang="en-US" sz="14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，无需手写签名，递交院系的纸质需要签名</a:t>
            </a:r>
            <a:endParaRPr lang="en-US" altLang="zh-CN" sz="1400" b="1" dirty="0">
              <a:solidFill>
                <a:srgbClr val="C00000"/>
              </a:solidFill>
              <a:highlight>
                <a:srgbClr val="FFFF00"/>
              </a:highlight>
              <a:latin typeface="+mn-ea"/>
            </a:endParaRPr>
          </a:p>
          <a:p>
            <a:r>
              <a:rPr lang="en-US" altLang="zh-CN" sz="1400" b="1" u="sng" dirty="0">
                <a:solidFill>
                  <a:schemeClr val="tx1"/>
                </a:solidFill>
                <a:highlight>
                  <a:srgbClr val="FFFF00"/>
                </a:highlight>
                <a:latin typeface="+mn-ea"/>
              </a:rPr>
              <a:t>4. </a:t>
            </a:r>
            <a:r>
              <a:rPr lang="zh-CN" altLang="en-US" sz="1400" b="1" u="sng" dirty="0">
                <a:solidFill>
                  <a:schemeClr val="tx1"/>
                </a:solidFill>
                <a:highlight>
                  <a:srgbClr val="FFFF00"/>
                </a:highlight>
                <a:latin typeface="+mn-ea"/>
              </a:rPr>
              <a:t>若项目有特殊的报告要求，则在此报告中体现，例如对设奖方精神的学习感悟等要求</a:t>
            </a:r>
            <a:endParaRPr lang="zh-CN" altLang="en-US" sz="1400" b="1" u="sng" dirty="0">
              <a:solidFill>
                <a:schemeClr val="tx1"/>
              </a:solidFill>
              <a:highlight>
                <a:srgbClr val="FFFF00"/>
              </a:highlight>
              <a:latin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9912" y="4554082"/>
            <a:ext cx="5988105" cy="1202851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线上申请指南</a:t>
            </a:r>
            <a:r>
              <a:rPr lang="en-US" altLang="zh-CN" dirty="0"/>
              <a:t>——</a:t>
            </a:r>
            <a:r>
              <a:rPr lang="zh-CN" altLang="en-US" dirty="0"/>
              <a:t>助学金申请</a:t>
            </a:r>
            <a:endParaRPr lang="zh-CN" altLang="zh-CN" dirty="0"/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566224" y="701105"/>
            <a:ext cx="1174861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6. 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提交后，登陆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【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我的数字交大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】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在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【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已办事项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】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中查看审核进度并打印。</a:t>
            </a:r>
            <a:endParaRPr lang="en-US" altLang="zh-CN" sz="1400" b="1" dirty="0">
              <a:latin typeface="+mn-ea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申请获得发展助学金（含续评项目）的同学，需要打印提交： “助学金申请”纸质表格！</a:t>
            </a:r>
            <a:endParaRPr lang="en-US" altLang="zh-CN" sz="1400" b="1" dirty="0">
              <a:solidFill>
                <a:srgbClr val="C00000"/>
              </a:solidFill>
              <a:latin typeface="+mn-ea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1400" b="1" dirty="0">
              <a:latin typeface="+mn-ea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zh-CN" sz="1400" b="1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8600" y="708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357999" y="4162507"/>
            <a:ext cx="54136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zh-CN" sz="1400" b="1" dirty="0">
                <a:latin typeface="+mn-ea"/>
                <a:cs typeface="Times New Roman" panose="02020603050405020304" pitchFamily="18" charset="0"/>
              </a:rPr>
              <a:t>点击右上角下载按钮，下载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PDF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进行打印后提交至学院。</a:t>
            </a:r>
            <a:endParaRPr lang="zh-CN" altLang="en-US" sz="1400" b="1" dirty="0"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037" y="1610198"/>
            <a:ext cx="5232980" cy="789962"/>
          </a:xfrm>
          <a:prstGeom prst="rect">
            <a:avLst/>
          </a:prstGeom>
        </p:spPr>
      </p:pic>
      <p:cxnSp>
        <p:nvCxnSpPr>
          <p:cNvPr id="19" name="直接箭头连接符 18"/>
          <p:cNvCxnSpPr/>
          <p:nvPr/>
        </p:nvCxnSpPr>
        <p:spPr>
          <a:xfrm flipH="1">
            <a:off x="7720929" y="1873295"/>
            <a:ext cx="807243" cy="3494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8541085" y="1798158"/>
            <a:ext cx="10205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已办事项</a:t>
            </a:r>
            <a:endParaRPr lang="zh-CN" altLang="en-US" sz="1400" dirty="0">
              <a:solidFill>
                <a:srgbClr val="C00000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171377" y="511192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下载按钮</a:t>
            </a:r>
            <a:endParaRPr lang="zh-CN" altLang="en-US" sz="1400" dirty="0">
              <a:solidFill>
                <a:srgbClr val="C00000"/>
              </a:solidFill>
            </a:endParaRPr>
          </a:p>
        </p:txBody>
      </p:sp>
      <p:sp>
        <p:nvSpPr>
          <p:cNvPr id="30" name="iconfont-11899-5651573"/>
          <p:cNvSpPr>
            <a:spLocks noChangeAspect="1"/>
          </p:cNvSpPr>
          <p:nvPr/>
        </p:nvSpPr>
        <p:spPr bwMode="auto">
          <a:xfrm>
            <a:off x="8317939" y="4692822"/>
            <a:ext cx="609685" cy="419105"/>
          </a:xfrm>
          <a:custGeom>
            <a:avLst/>
            <a:gdLst>
              <a:gd name="T0" fmla="*/ 8386 w 10375"/>
              <a:gd name="T1" fmla="*/ 2675 h 7133"/>
              <a:gd name="T2" fmla="*/ 5188 w 10375"/>
              <a:gd name="T3" fmla="*/ 0 h 7133"/>
              <a:gd name="T4" fmla="*/ 2335 w 10375"/>
              <a:gd name="T5" fmla="*/ 1784 h 7133"/>
              <a:gd name="T6" fmla="*/ 0 w 10375"/>
              <a:gd name="T7" fmla="*/ 4459 h 7133"/>
              <a:gd name="T8" fmla="*/ 2594 w 10375"/>
              <a:gd name="T9" fmla="*/ 7133 h 7133"/>
              <a:gd name="T10" fmla="*/ 8213 w 10375"/>
              <a:gd name="T11" fmla="*/ 7133 h 7133"/>
              <a:gd name="T12" fmla="*/ 10374 w 10375"/>
              <a:gd name="T13" fmla="*/ 4904 h 7133"/>
              <a:gd name="T14" fmla="*/ 8386 w 10375"/>
              <a:gd name="T15" fmla="*/ 2675 h 7133"/>
              <a:gd name="T16" fmla="*/ 4322 w 10375"/>
              <a:gd name="T17" fmla="*/ 3567 h 7133"/>
              <a:gd name="T18" fmla="*/ 4322 w 10375"/>
              <a:gd name="T19" fmla="*/ 1945 h 7133"/>
              <a:gd name="T20" fmla="*/ 4485 w 10375"/>
              <a:gd name="T21" fmla="*/ 1783 h 7133"/>
              <a:gd name="T22" fmla="*/ 5890 w 10375"/>
              <a:gd name="T23" fmla="*/ 1783 h 7133"/>
              <a:gd name="T24" fmla="*/ 6052 w 10375"/>
              <a:gd name="T25" fmla="*/ 1945 h 7133"/>
              <a:gd name="T26" fmla="*/ 6052 w 10375"/>
              <a:gd name="T27" fmla="*/ 3567 h 7133"/>
              <a:gd name="T28" fmla="*/ 6966 w 10375"/>
              <a:gd name="T29" fmla="*/ 3567 h 7133"/>
              <a:gd name="T30" fmla="*/ 7082 w 10375"/>
              <a:gd name="T31" fmla="*/ 3841 h 7133"/>
              <a:gd name="T32" fmla="*/ 5304 w 10375"/>
              <a:gd name="T33" fmla="*/ 5675 h 7133"/>
              <a:gd name="T34" fmla="*/ 5071 w 10375"/>
              <a:gd name="T35" fmla="*/ 5675 h 7133"/>
              <a:gd name="T36" fmla="*/ 3293 w 10375"/>
              <a:gd name="T37" fmla="*/ 3841 h 7133"/>
              <a:gd name="T38" fmla="*/ 3409 w 10375"/>
              <a:gd name="T39" fmla="*/ 3566 h 7133"/>
              <a:gd name="T40" fmla="*/ 4322 w 10375"/>
              <a:gd name="T41" fmla="*/ 3567 h 7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375" h="7133">
                <a:moveTo>
                  <a:pt x="8386" y="2675"/>
                </a:moveTo>
                <a:cubicBezTo>
                  <a:pt x="8084" y="1159"/>
                  <a:pt x="6786" y="0"/>
                  <a:pt x="5188" y="0"/>
                </a:cubicBezTo>
                <a:cubicBezTo>
                  <a:pt x="3934" y="0"/>
                  <a:pt x="2854" y="714"/>
                  <a:pt x="2335" y="1784"/>
                </a:cubicBezTo>
                <a:cubicBezTo>
                  <a:pt x="994" y="1963"/>
                  <a:pt x="0" y="3077"/>
                  <a:pt x="0" y="4459"/>
                </a:cubicBezTo>
                <a:cubicBezTo>
                  <a:pt x="0" y="5930"/>
                  <a:pt x="1168" y="7133"/>
                  <a:pt x="2594" y="7133"/>
                </a:cubicBezTo>
                <a:lnTo>
                  <a:pt x="8213" y="7133"/>
                </a:lnTo>
                <a:cubicBezTo>
                  <a:pt x="9423" y="7133"/>
                  <a:pt x="10374" y="6152"/>
                  <a:pt x="10374" y="4904"/>
                </a:cubicBezTo>
                <a:cubicBezTo>
                  <a:pt x="10375" y="3745"/>
                  <a:pt x="9468" y="2764"/>
                  <a:pt x="8386" y="2675"/>
                </a:cubicBezTo>
                <a:close/>
                <a:moveTo>
                  <a:pt x="4322" y="3567"/>
                </a:moveTo>
                <a:lnTo>
                  <a:pt x="4322" y="1945"/>
                </a:lnTo>
                <a:cubicBezTo>
                  <a:pt x="4322" y="1855"/>
                  <a:pt x="4395" y="1783"/>
                  <a:pt x="4485" y="1783"/>
                </a:cubicBezTo>
                <a:lnTo>
                  <a:pt x="5890" y="1783"/>
                </a:lnTo>
                <a:cubicBezTo>
                  <a:pt x="5980" y="1783"/>
                  <a:pt x="6052" y="1855"/>
                  <a:pt x="6052" y="1945"/>
                </a:cubicBezTo>
                <a:lnTo>
                  <a:pt x="6052" y="3567"/>
                </a:lnTo>
                <a:lnTo>
                  <a:pt x="6966" y="3567"/>
                </a:lnTo>
                <a:cubicBezTo>
                  <a:pt x="7110" y="3567"/>
                  <a:pt x="7182" y="3739"/>
                  <a:pt x="7082" y="3841"/>
                </a:cubicBezTo>
                <a:lnTo>
                  <a:pt x="5304" y="5675"/>
                </a:lnTo>
                <a:cubicBezTo>
                  <a:pt x="5240" y="5742"/>
                  <a:pt x="5135" y="5742"/>
                  <a:pt x="5071" y="5675"/>
                </a:cubicBezTo>
                <a:lnTo>
                  <a:pt x="3293" y="3841"/>
                </a:lnTo>
                <a:cubicBezTo>
                  <a:pt x="3193" y="3739"/>
                  <a:pt x="3266" y="3566"/>
                  <a:pt x="3409" y="3566"/>
                </a:cubicBezTo>
                <a:lnTo>
                  <a:pt x="4322" y="35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4" name="椭圆 23"/>
          <p:cNvSpPr/>
          <p:nvPr/>
        </p:nvSpPr>
        <p:spPr>
          <a:xfrm>
            <a:off x="6290444" y="2025323"/>
            <a:ext cx="1391387" cy="486724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037" y="2644111"/>
            <a:ext cx="5131837" cy="1512716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 flipH="1" flipV="1">
            <a:off x="4174671" y="3559629"/>
            <a:ext cx="866981" cy="1705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5183343" y="3642792"/>
            <a:ext cx="10205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点击申请</a:t>
            </a:r>
            <a:endParaRPr lang="zh-CN" altLang="en-US" sz="1400" dirty="0">
              <a:solidFill>
                <a:srgbClr val="C00000"/>
              </a:solidFill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H="1" flipV="1">
            <a:off x="7708017" y="4852042"/>
            <a:ext cx="337320" cy="10066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2453540" y="2440653"/>
            <a:ext cx="8157028" cy="98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pitchFamily="34" charset="-122"/>
              </a:rPr>
              <a:t>家庭经济情况调查表打印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19443" y="2349943"/>
            <a:ext cx="1031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80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1956360" y="3683146"/>
            <a:ext cx="8769697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98"/>
          <a:stretch>
            <a:fillRect/>
          </a:stretch>
        </p:blipFill>
        <p:spPr>
          <a:xfrm>
            <a:off x="2706868" y="5611232"/>
            <a:ext cx="6942213" cy="1126703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家庭经济情况调查表打印</a:t>
            </a:r>
            <a:endParaRPr lang="zh-CN" altLang="zh-CN" dirty="0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8600" y="708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70811" y="1018354"/>
            <a:ext cx="115511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>
                <a:latin typeface="+mn-ea"/>
                <a:cs typeface="Times New Roman" panose="02020603050405020304" pitchFamily="18" charset="0"/>
              </a:rPr>
              <a:t>在库困难同学</a:t>
            </a:r>
            <a:r>
              <a:rPr lang="zh-CN" altLang="en-US" sz="1600" b="1" dirty="0">
                <a:latin typeface="+mn-ea"/>
                <a:cs typeface="Times New Roman" panose="02020603050405020304" pitchFamily="18" charset="0"/>
              </a:rPr>
              <a:t>：</a:t>
            </a:r>
            <a:r>
              <a:rPr lang="zh-CN" altLang="en-US" b="1" dirty="0">
                <a:solidFill>
                  <a:schemeClr val="accent1"/>
                </a:solidFill>
                <a:latin typeface="+mn-ea"/>
                <a:cs typeface="Times New Roman" panose="02020603050405020304" pitchFamily="18" charset="0"/>
              </a:rPr>
              <a:t>本人</a:t>
            </a:r>
            <a:r>
              <a:rPr lang="zh-CN" altLang="en-US" sz="1600" b="1" dirty="0">
                <a:latin typeface="+mn-ea"/>
                <a:cs typeface="Times New Roman" panose="02020603050405020304" pitchFamily="18" charset="0"/>
              </a:rPr>
              <a:t>可通过数字交大</a:t>
            </a:r>
            <a:r>
              <a:rPr lang="en-US" altLang="zh-CN" sz="1600" b="1" dirty="0">
                <a:latin typeface="+mn-ea"/>
                <a:cs typeface="Times New Roman" panose="02020603050405020304" pitchFamily="18" charset="0"/>
              </a:rPr>
              <a:t>-</a:t>
            </a:r>
            <a:r>
              <a:rPr lang="zh-CN" altLang="en-US" sz="1600" b="1" dirty="0">
                <a:latin typeface="+mn-ea"/>
                <a:cs typeface="Times New Roman" panose="02020603050405020304" pitchFamily="18" charset="0"/>
              </a:rPr>
              <a:t>已办事项中找到审核通过的</a:t>
            </a:r>
            <a:r>
              <a:rPr lang="en-US" altLang="zh-CN" sz="1600" b="1" dirty="0">
                <a:latin typeface="+mn-ea"/>
                <a:cs typeface="Times New Roman" panose="02020603050405020304" pitchFamily="18" charset="0"/>
              </a:rPr>
              <a:t>【</a:t>
            </a:r>
            <a:r>
              <a:rPr lang="zh-CN" altLang="en-US" sz="16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困难生申请</a:t>
            </a:r>
            <a:r>
              <a:rPr lang="en-US" altLang="zh-CN" sz="1600" b="1" dirty="0">
                <a:latin typeface="+mn-ea"/>
                <a:cs typeface="Times New Roman" panose="02020603050405020304" pitchFamily="18" charset="0"/>
              </a:rPr>
              <a:t>】- </a:t>
            </a:r>
            <a:r>
              <a:rPr lang="zh-CN" altLang="en-US" sz="1600" b="1" dirty="0">
                <a:latin typeface="+mn-ea"/>
                <a:cs typeface="Times New Roman" panose="02020603050405020304" pitchFamily="18" charset="0"/>
              </a:rPr>
              <a:t>右上角下载</a:t>
            </a:r>
            <a:r>
              <a:rPr lang="en-US" altLang="zh-CN" sz="1600" b="1" dirty="0">
                <a:latin typeface="+mn-ea"/>
                <a:cs typeface="Times New Roman" panose="02020603050405020304" pitchFamily="18" charset="0"/>
              </a:rPr>
              <a:t>PDF</a:t>
            </a:r>
            <a:r>
              <a:rPr lang="zh-CN" altLang="en-US" sz="1600" b="1" dirty="0">
                <a:latin typeface="+mn-ea"/>
                <a:cs typeface="Times New Roman" panose="02020603050405020304" pitchFamily="18" charset="0"/>
              </a:rPr>
              <a:t>进行打印；</a:t>
            </a:r>
            <a:endParaRPr lang="en-US" altLang="zh-CN" sz="1600" b="1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475312" y="5266593"/>
            <a:ext cx="54136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1400" b="1" dirty="0">
                <a:solidFill>
                  <a:schemeClr val="accent1"/>
                </a:solidFill>
                <a:latin typeface="+mn-ea"/>
                <a:cs typeface="Times New Roman" panose="02020603050405020304" pitchFamily="18" charset="0"/>
              </a:rPr>
              <a:t>点击右上角下载按钮，下载</a:t>
            </a:r>
            <a:r>
              <a:rPr lang="en-US" altLang="zh-CN" sz="1400" b="1" dirty="0">
                <a:solidFill>
                  <a:schemeClr val="accent1"/>
                </a:solidFill>
                <a:latin typeface="+mn-ea"/>
                <a:cs typeface="Times New Roman" panose="02020603050405020304" pitchFamily="18" charset="0"/>
              </a:rPr>
              <a:t>PDF</a:t>
            </a:r>
            <a:r>
              <a:rPr lang="zh-CN" altLang="en-US" sz="1400" b="1" dirty="0">
                <a:solidFill>
                  <a:schemeClr val="accent1"/>
                </a:solidFill>
                <a:latin typeface="+mn-ea"/>
                <a:cs typeface="Times New Roman" panose="02020603050405020304" pitchFamily="18" charset="0"/>
              </a:rPr>
              <a:t>进行打印后提交至学院。</a:t>
            </a:r>
            <a:endParaRPr lang="zh-CN" altLang="en-US" sz="1400" b="1" dirty="0">
              <a:solidFill>
                <a:schemeClr val="accent1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986137" y="6499435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chemeClr val="accent1"/>
                </a:solidFill>
                <a:latin typeface="+mn-ea"/>
                <a:cs typeface="Times New Roman" panose="02020603050405020304" pitchFamily="18" charset="0"/>
              </a:rPr>
              <a:t>下载按钮</a:t>
            </a:r>
            <a:endParaRPr lang="zh-CN" altLang="en-US" sz="1400" dirty="0">
              <a:solidFill>
                <a:schemeClr val="accent1"/>
              </a:solidFill>
            </a:endParaRPr>
          </a:p>
        </p:txBody>
      </p:sp>
      <p:sp>
        <p:nvSpPr>
          <p:cNvPr id="22" name="iconfont-11899-5651573"/>
          <p:cNvSpPr>
            <a:spLocks noChangeAspect="1"/>
          </p:cNvSpPr>
          <p:nvPr/>
        </p:nvSpPr>
        <p:spPr bwMode="auto">
          <a:xfrm>
            <a:off x="7210516" y="5999268"/>
            <a:ext cx="609685" cy="419105"/>
          </a:xfrm>
          <a:custGeom>
            <a:avLst/>
            <a:gdLst>
              <a:gd name="T0" fmla="*/ 8386 w 10375"/>
              <a:gd name="T1" fmla="*/ 2675 h 7133"/>
              <a:gd name="T2" fmla="*/ 5188 w 10375"/>
              <a:gd name="T3" fmla="*/ 0 h 7133"/>
              <a:gd name="T4" fmla="*/ 2335 w 10375"/>
              <a:gd name="T5" fmla="*/ 1784 h 7133"/>
              <a:gd name="T6" fmla="*/ 0 w 10375"/>
              <a:gd name="T7" fmla="*/ 4459 h 7133"/>
              <a:gd name="T8" fmla="*/ 2594 w 10375"/>
              <a:gd name="T9" fmla="*/ 7133 h 7133"/>
              <a:gd name="T10" fmla="*/ 8213 w 10375"/>
              <a:gd name="T11" fmla="*/ 7133 h 7133"/>
              <a:gd name="T12" fmla="*/ 10374 w 10375"/>
              <a:gd name="T13" fmla="*/ 4904 h 7133"/>
              <a:gd name="T14" fmla="*/ 8386 w 10375"/>
              <a:gd name="T15" fmla="*/ 2675 h 7133"/>
              <a:gd name="T16" fmla="*/ 4322 w 10375"/>
              <a:gd name="T17" fmla="*/ 3567 h 7133"/>
              <a:gd name="T18" fmla="*/ 4322 w 10375"/>
              <a:gd name="T19" fmla="*/ 1945 h 7133"/>
              <a:gd name="T20" fmla="*/ 4485 w 10375"/>
              <a:gd name="T21" fmla="*/ 1783 h 7133"/>
              <a:gd name="T22" fmla="*/ 5890 w 10375"/>
              <a:gd name="T23" fmla="*/ 1783 h 7133"/>
              <a:gd name="T24" fmla="*/ 6052 w 10375"/>
              <a:gd name="T25" fmla="*/ 1945 h 7133"/>
              <a:gd name="T26" fmla="*/ 6052 w 10375"/>
              <a:gd name="T27" fmla="*/ 3567 h 7133"/>
              <a:gd name="T28" fmla="*/ 6966 w 10375"/>
              <a:gd name="T29" fmla="*/ 3567 h 7133"/>
              <a:gd name="T30" fmla="*/ 7082 w 10375"/>
              <a:gd name="T31" fmla="*/ 3841 h 7133"/>
              <a:gd name="T32" fmla="*/ 5304 w 10375"/>
              <a:gd name="T33" fmla="*/ 5675 h 7133"/>
              <a:gd name="T34" fmla="*/ 5071 w 10375"/>
              <a:gd name="T35" fmla="*/ 5675 h 7133"/>
              <a:gd name="T36" fmla="*/ 3293 w 10375"/>
              <a:gd name="T37" fmla="*/ 3841 h 7133"/>
              <a:gd name="T38" fmla="*/ 3409 w 10375"/>
              <a:gd name="T39" fmla="*/ 3566 h 7133"/>
              <a:gd name="T40" fmla="*/ 4322 w 10375"/>
              <a:gd name="T41" fmla="*/ 3567 h 7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375" h="7133">
                <a:moveTo>
                  <a:pt x="8386" y="2675"/>
                </a:moveTo>
                <a:cubicBezTo>
                  <a:pt x="8084" y="1159"/>
                  <a:pt x="6786" y="0"/>
                  <a:pt x="5188" y="0"/>
                </a:cubicBezTo>
                <a:cubicBezTo>
                  <a:pt x="3934" y="0"/>
                  <a:pt x="2854" y="714"/>
                  <a:pt x="2335" y="1784"/>
                </a:cubicBezTo>
                <a:cubicBezTo>
                  <a:pt x="994" y="1963"/>
                  <a:pt x="0" y="3077"/>
                  <a:pt x="0" y="4459"/>
                </a:cubicBezTo>
                <a:cubicBezTo>
                  <a:pt x="0" y="5930"/>
                  <a:pt x="1168" y="7133"/>
                  <a:pt x="2594" y="7133"/>
                </a:cubicBezTo>
                <a:lnTo>
                  <a:pt x="8213" y="7133"/>
                </a:lnTo>
                <a:cubicBezTo>
                  <a:pt x="9423" y="7133"/>
                  <a:pt x="10374" y="6152"/>
                  <a:pt x="10374" y="4904"/>
                </a:cubicBezTo>
                <a:cubicBezTo>
                  <a:pt x="10375" y="3745"/>
                  <a:pt x="9468" y="2764"/>
                  <a:pt x="8386" y="2675"/>
                </a:cubicBezTo>
                <a:close/>
                <a:moveTo>
                  <a:pt x="4322" y="3567"/>
                </a:moveTo>
                <a:lnTo>
                  <a:pt x="4322" y="1945"/>
                </a:lnTo>
                <a:cubicBezTo>
                  <a:pt x="4322" y="1855"/>
                  <a:pt x="4395" y="1783"/>
                  <a:pt x="4485" y="1783"/>
                </a:cubicBezTo>
                <a:lnTo>
                  <a:pt x="5890" y="1783"/>
                </a:lnTo>
                <a:cubicBezTo>
                  <a:pt x="5980" y="1783"/>
                  <a:pt x="6052" y="1855"/>
                  <a:pt x="6052" y="1945"/>
                </a:cubicBezTo>
                <a:lnTo>
                  <a:pt x="6052" y="3567"/>
                </a:lnTo>
                <a:lnTo>
                  <a:pt x="6966" y="3567"/>
                </a:lnTo>
                <a:cubicBezTo>
                  <a:pt x="7110" y="3567"/>
                  <a:pt x="7182" y="3739"/>
                  <a:pt x="7082" y="3841"/>
                </a:cubicBezTo>
                <a:lnTo>
                  <a:pt x="5304" y="5675"/>
                </a:lnTo>
                <a:cubicBezTo>
                  <a:pt x="5240" y="5742"/>
                  <a:pt x="5135" y="5742"/>
                  <a:pt x="5071" y="5675"/>
                </a:cubicBezTo>
                <a:lnTo>
                  <a:pt x="3293" y="3841"/>
                </a:lnTo>
                <a:cubicBezTo>
                  <a:pt x="3193" y="3739"/>
                  <a:pt x="3266" y="3566"/>
                  <a:pt x="3409" y="3566"/>
                </a:cubicBezTo>
                <a:lnTo>
                  <a:pt x="4322" y="35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cxnSp>
        <p:nvCxnSpPr>
          <p:cNvPr id="32" name="直接箭头连接符 31"/>
          <p:cNvCxnSpPr/>
          <p:nvPr/>
        </p:nvCxnSpPr>
        <p:spPr>
          <a:xfrm flipV="1">
            <a:off x="8309748" y="5999268"/>
            <a:ext cx="425690" cy="20955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774" y="1610198"/>
            <a:ext cx="9748452" cy="3037839"/>
          </a:xfrm>
          <a:prstGeom prst="rect">
            <a:avLst/>
          </a:prstGeom>
        </p:spPr>
      </p:pic>
      <p:sp>
        <p:nvSpPr>
          <p:cNvPr id="12" name="椭圆 11"/>
          <p:cNvSpPr/>
          <p:nvPr/>
        </p:nvSpPr>
        <p:spPr>
          <a:xfrm>
            <a:off x="6420051" y="2147315"/>
            <a:ext cx="1126155" cy="595885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3309487" y="4135420"/>
            <a:ext cx="1126155" cy="595885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3" name="直接箭头连接符 32"/>
          <p:cNvCxnSpPr/>
          <p:nvPr/>
        </p:nvCxnSpPr>
        <p:spPr>
          <a:xfrm flipH="1" flipV="1">
            <a:off x="4616189" y="4584613"/>
            <a:ext cx="800312" cy="281808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 flipH="1" flipV="1">
            <a:off x="7546206" y="2729910"/>
            <a:ext cx="800312" cy="281808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8569862" y="2975228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00B0F0"/>
                </a:solidFill>
                <a:latin typeface="+mn-ea"/>
                <a:cs typeface="Times New Roman" panose="02020603050405020304" pitchFamily="18" charset="0"/>
              </a:rPr>
              <a:t>已办事项</a:t>
            </a:r>
            <a:endParaRPr lang="zh-CN" altLang="en-US" sz="1400" dirty="0">
              <a:solidFill>
                <a:srgbClr val="00B0F0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597048" y="477595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00B0F0"/>
                </a:solidFill>
                <a:latin typeface="+mn-ea"/>
                <a:cs typeface="Times New Roman" panose="02020603050405020304" pitchFamily="18" charset="0"/>
              </a:rPr>
              <a:t>点开申请</a:t>
            </a:r>
            <a:endParaRPr lang="zh-CN" altLang="en-US" sz="1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984100" y="88314"/>
            <a:ext cx="8783024" cy="598488"/>
          </a:xfrm>
        </p:spPr>
        <p:txBody>
          <a:bodyPr/>
          <a:lstStyle/>
          <a:p>
            <a:r>
              <a:rPr lang="zh-CN" altLang="en-US" dirty="0"/>
              <a:t>设奖</a:t>
            </a:r>
            <a:r>
              <a:rPr lang="zh-CN" altLang="en-US"/>
              <a:t>方名称</a:t>
            </a:r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55452" y="766149"/>
          <a:ext cx="5760718" cy="5624712"/>
        </p:xfrm>
        <a:graphic>
          <a:graphicData uri="http://schemas.openxmlformats.org/drawingml/2006/table">
            <a:tbl>
              <a:tblPr firstRow="1" firstCol="1">
                <a:tableStyleId>{21E4AEA4-8DFA-4A89-87EB-49C32662AFE0}</a:tableStyleId>
              </a:tblPr>
              <a:tblGrid>
                <a:gridCol w="4096417"/>
                <a:gridCol w="1664301"/>
              </a:tblGrid>
              <a:tr h="26731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奖项</a:t>
                      </a:r>
                      <a:endParaRPr lang="zh-CN" altLang="en-US" sz="1800" b="1" i="0" u="none" strike="noStrike" dirty="0">
                        <a:solidFill>
                          <a:schemeClr val="accent5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设奖方</a:t>
                      </a:r>
                      <a:endParaRPr lang="zh-CN" altLang="en-US" sz="1800" b="1" i="0" u="none" strike="noStrike" dirty="0">
                        <a:solidFill>
                          <a:schemeClr val="accent5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u="none" strike="noStrike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卓氏助学金</a:t>
                      </a:r>
                      <a:endParaRPr lang="zh-CN" altLang="en-US" sz="9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卓刘庆弟女士</a:t>
                      </a:r>
                      <a:endParaRPr lang="zh-CN" altLang="en-US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</a:rPr>
                        <a:t>58</a:t>
                      </a:r>
                      <a:r>
                        <a:rPr lang="zh-CN" altLang="en-US" sz="900" u="none" strike="noStrike" dirty="0">
                          <a:effectLst/>
                        </a:rPr>
                        <a:t>届船院校友助学金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周修典学长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爱菊助学金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刘浩清公益基金会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蔡淑芬奖助学金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朱全美先生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“黄振”博士助学基金、“刘聘三、张玲香”博士助学基金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刘有明学嫂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林胜兴杨素英帮困助学金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林胜兴教授、杨素英教授伉俪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罗伯特斯坦</a:t>
                      </a:r>
                      <a:r>
                        <a:rPr lang="en-US" altLang="zh-CN" sz="900" u="none" strike="noStrike">
                          <a:effectLst/>
                        </a:rPr>
                        <a:t>-</a:t>
                      </a:r>
                      <a:r>
                        <a:rPr lang="zh-CN" altLang="en-US" sz="900" u="none" strike="noStrike">
                          <a:effectLst/>
                        </a:rPr>
                        <a:t>严国觉励学金 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严国觉学长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勤俭助学金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杨臣勋勤俭基金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陶哲甫助学金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陶潘丽瑶学嫂及家人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王烨倪海琛励学金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王烨学长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校友爱心助学金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校友总会办公室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校友爱心助学金（马家騄专项）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马家騄学长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熊继昭奖助学金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吕庆元学长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赵曾珏、秦昭华助学金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 交通大学美洲校友基金会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铸人计划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</a:rPr>
                        <a:t>87-90</a:t>
                      </a:r>
                      <a:r>
                        <a:rPr lang="zh-CN" altLang="en-US" sz="900" u="none" strike="noStrike" dirty="0">
                          <a:effectLst/>
                        </a:rPr>
                        <a:t>级学长</a:t>
                      </a:r>
                      <a:r>
                        <a:rPr lang="zh-CN" altLang="en-US" sz="900" dirty="0">
                          <a:effectLst/>
                          <a:sym typeface="+mn-ea"/>
                        </a:rPr>
                        <a:t>（具体看备注）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一路有你</a:t>
                      </a:r>
                      <a:r>
                        <a:rPr lang="en-US" altLang="zh-CN" sz="900" u="none" strike="noStrike">
                          <a:effectLst/>
                        </a:rPr>
                        <a:t>-</a:t>
                      </a:r>
                      <a:r>
                        <a:rPr lang="zh-CN" altLang="en-US" sz="900" u="none" strike="noStrike">
                          <a:effectLst/>
                        </a:rPr>
                        <a:t>校友励学金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校友（具体看备注）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宁波校友会奖助学金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宁波校友会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宁波爱心</a:t>
                      </a:r>
                      <a:r>
                        <a:rPr lang="en-US" altLang="zh-CN" sz="900" u="none" strike="noStrike" dirty="0">
                          <a:effectLst/>
                        </a:rPr>
                        <a:t>—</a:t>
                      </a:r>
                      <a:r>
                        <a:rPr lang="zh-CN" altLang="en-US" sz="900" u="none" strike="noStrike" dirty="0">
                          <a:effectLst/>
                        </a:rPr>
                        <a:t>宁波校友会助学基金（广天专项）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宁波校友会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77</a:t>
                      </a:r>
                      <a:r>
                        <a:rPr lang="zh-CN" altLang="en-US" sz="900" u="none" strike="noStrike">
                          <a:effectLst/>
                        </a:rPr>
                        <a:t>、</a:t>
                      </a:r>
                      <a:r>
                        <a:rPr lang="en-US" altLang="zh-CN" sz="900" u="none" strike="noStrike">
                          <a:effectLst/>
                        </a:rPr>
                        <a:t>78</a:t>
                      </a:r>
                      <a:r>
                        <a:rPr lang="zh-CN" altLang="en-US" sz="900" u="none" strike="noStrike">
                          <a:effectLst/>
                        </a:rPr>
                        <a:t>级校友励学金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  <a:r>
                        <a:rPr lang="zh-CN" altLang="en-US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  <a:r>
                        <a:rPr lang="zh-CN" altLang="en-US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级校友</a:t>
                      </a:r>
                      <a:endParaRPr lang="zh-CN" altLang="en-US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小米助学金</a:t>
                      </a:r>
                      <a:endParaRPr lang="zh-CN" altLang="en-US" sz="9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北京小米公益基金会</a:t>
                      </a:r>
                      <a:endParaRPr lang="zh-CN" altLang="en-US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润励学金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葛群学长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正德馨助学金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徐学长伉俪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联想新生助学金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联想（北京）有限公司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胡燮和奖助学金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胡燮和学长儿子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6175831" y="766148"/>
          <a:ext cx="5523752" cy="5617708"/>
        </p:xfrm>
        <a:graphic>
          <a:graphicData uri="http://schemas.openxmlformats.org/drawingml/2006/table">
            <a:tbl>
              <a:tblPr firstRow="1" firstCol="1">
                <a:tableStyleId>{21E4AEA4-8DFA-4A89-87EB-49C32662AFE0}</a:tableStyleId>
              </a:tblPr>
              <a:tblGrid>
                <a:gridCol w="3945537"/>
                <a:gridCol w="1578215"/>
              </a:tblGrid>
              <a:tr h="29191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u="none" strike="noStrike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奖项</a:t>
                      </a:r>
                      <a:endParaRPr lang="zh-CN" altLang="en-US" sz="1800" b="1" u="none" strike="noStrike" kern="1200" dirty="0">
                        <a:solidFill>
                          <a:schemeClr val="accent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u="none" strike="noStrike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设奖方</a:t>
                      </a:r>
                      <a:endParaRPr lang="zh-CN" altLang="en-US" sz="1800" b="1" u="none" strike="noStrike" kern="1200" dirty="0">
                        <a:solidFill>
                          <a:schemeClr val="accent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健博助学金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梁慧雯女士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金清扬奖助学金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金清扬先生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刘永龄助学金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刘永龄基金会有限公司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上海市甬协公益基金会助学金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上海市甬协公益基金会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寒冬送温暖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上海市甬协公益基金会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叔蘋助学金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叔蘋同学会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汤菊梅助学金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汤菊梅女士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中国海油大学生助学基金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中国宋庆龄基金会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任闻玉助学金  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任九皋先生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柏年助学金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王柏年先生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金宝助学金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金宝慈善基金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台湾东华书局助学金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台湾东华书局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伍威权伙食资助基金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伍威权基金会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张明为全额奖助学金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张明为慈善基金会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29191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张乃新奖助学金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张乃新基金会  </a:t>
                      </a:r>
                      <a:br>
                        <a:rPr lang="zh-CN" altLang="en-US" sz="900" u="none" strike="noStrike">
                          <a:effectLst/>
                        </a:rPr>
                      </a:br>
                      <a:r>
                        <a:rPr lang="zh-CN" altLang="en-US" sz="900" u="none" strike="noStrike">
                          <a:effectLst/>
                        </a:rPr>
                        <a:t>刘伦先生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徐雪梅励学金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徐雪梅女士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SMC</a:t>
                      </a:r>
                      <a:r>
                        <a:rPr lang="zh-CN" altLang="en-US" sz="900" u="none" strike="noStrike" dirty="0">
                          <a:effectLst/>
                        </a:rPr>
                        <a:t>助学金  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北京</a:t>
                      </a:r>
                      <a:r>
                        <a:rPr lang="en-US" altLang="zh-CN" sz="900" u="none" strike="noStrike">
                          <a:effectLst/>
                        </a:rPr>
                        <a:t>SMC</a:t>
                      </a:r>
                      <a:r>
                        <a:rPr lang="zh-CN" altLang="en-US" sz="900" u="none" strike="noStrike">
                          <a:effectLst/>
                        </a:rPr>
                        <a:t>教育基金会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金宝医学院助学金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金宝慈善基金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张丽娟助学金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张丽娟女士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4378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国泰君安证券奖助学金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上海国泰君安社会公益基金会</a:t>
                      </a:r>
                      <a:br>
                        <a:rPr lang="zh-CN" altLang="en-US" sz="900" u="none" strike="noStrike">
                          <a:effectLst/>
                        </a:rPr>
                      </a:br>
                      <a:r>
                        <a:rPr lang="zh-CN" altLang="en-US" sz="900" u="none" strike="noStrike">
                          <a:effectLst/>
                        </a:rPr>
                        <a:t>国泰君安证券股份有限公司上海分公司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4378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林陈孝文助学金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8位新评设奖方：诚品国际集团有限公司</a:t>
                      </a:r>
                      <a:endParaRPr lang="zh-CN" altLang="en-US" sz="900" u="none" strike="noStrike">
                        <a:effectLst/>
                      </a:endParaRPr>
                    </a:p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2位新评设奖方：林陈孝文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韦文德、况园珠伉俪扶贫奖学金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况园珠女士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</a:tr>
              <a:tr h="19800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900" b="1" u="none" strike="noStrike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新长城自强助学金</a:t>
                      </a:r>
                      <a:endParaRPr lang="zh-CN" altLang="en-US" sz="900" b="1" u="none" strike="noStrike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新长城自强助学金</a:t>
                      </a:r>
                      <a:endParaRPr lang="zh-CN" altLang="en-US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上海市慈善基金会慈善教育基金</a:t>
                      </a:r>
                      <a:endParaRPr lang="zh-CN" altLang="en-US" sz="9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上海市慈善基金会</a:t>
                      </a:r>
                      <a:endParaRPr lang="zh-CN" altLang="en-US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2453540" y="2440653"/>
            <a:ext cx="8157028" cy="98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pitchFamily="34" charset="-122"/>
              </a:rPr>
              <a:t>年度个人总结线上操作指南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19443" y="2349943"/>
            <a:ext cx="1031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80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1956360" y="3683146"/>
            <a:ext cx="8769697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984100" y="88314"/>
            <a:ext cx="8783024" cy="598488"/>
          </a:xfrm>
        </p:spPr>
        <p:txBody>
          <a:bodyPr/>
          <a:lstStyle/>
          <a:p>
            <a:r>
              <a:rPr lang="zh-CN" altLang="en-US" dirty="0"/>
              <a:t>年度个人总结申请及审批流程</a:t>
            </a:r>
            <a:endParaRPr lang="zh-CN" altLang="en-US" dirty="0"/>
          </a:p>
        </p:txBody>
      </p:sp>
      <p:grpSp>
        <p:nvGrpSpPr>
          <p:cNvPr id="84" name="组合 83"/>
          <p:cNvGrpSpPr/>
          <p:nvPr/>
        </p:nvGrpSpPr>
        <p:grpSpPr>
          <a:xfrm>
            <a:off x="2730640" y="1536847"/>
            <a:ext cx="1834436" cy="3220306"/>
            <a:chOff x="2882318" y="761123"/>
            <a:chExt cx="1834436" cy="3220306"/>
          </a:xfrm>
        </p:grpSpPr>
        <p:sp>
          <p:nvSpPr>
            <p:cNvPr id="6" name="圆角矩形 5">
              <a:hlinkClick r:id="rId1" action="ppaction://hlinksldjump"/>
            </p:cNvPr>
            <p:cNvSpPr/>
            <p:nvPr/>
          </p:nvSpPr>
          <p:spPr>
            <a:xfrm>
              <a:off x="3600054" y="761123"/>
              <a:ext cx="364331" cy="1250156"/>
            </a:xfrm>
            <a:prstGeom prst="roundRect">
              <a:avLst/>
            </a:prstGeom>
            <a:solidFill>
              <a:srgbClr val="C816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/>
                <a:t>学生填写</a:t>
              </a:r>
              <a:endParaRPr lang="zh-CN" altLang="en-US" b="1" dirty="0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882318" y="2227103"/>
              <a:ext cx="183443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1.【</a:t>
              </a:r>
              <a:r>
                <a:rPr lang="zh-CN" altLang="en-US" b="1" dirty="0">
                  <a:solidFill>
                    <a:srgbClr val="C00000"/>
                  </a:solidFill>
                </a:rPr>
                <a:t>学生</a:t>
              </a:r>
              <a:r>
                <a:rPr lang="en-US" altLang="zh-CN" b="1" dirty="0"/>
                <a:t>】</a:t>
              </a:r>
              <a:endParaRPr lang="en-US" altLang="zh-CN" b="1" dirty="0"/>
            </a:p>
            <a:p>
              <a:pPr algn="ctr"/>
              <a:r>
                <a:rPr lang="zh-CN" altLang="en-US" b="1" dirty="0"/>
                <a:t>获得</a:t>
              </a:r>
              <a:r>
                <a:rPr lang="zh-CN" altLang="en-US" b="1" dirty="0">
                  <a:solidFill>
                    <a:srgbClr val="C00000"/>
                  </a:solidFill>
                  <a:highlight>
                    <a:srgbClr val="FFFF00"/>
                  </a:highlight>
                </a:rPr>
                <a:t>上年度助学金的同学提交</a:t>
              </a:r>
              <a:r>
                <a:rPr lang="zh-CN" altLang="en-US" b="1" dirty="0"/>
                <a:t>年度个人总结</a:t>
              </a:r>
              <a:endParaRPr lang="en-US" altLang="zh-CN" b="1" dirty="0"/>
            </a:p>
            <a:p>
              <a:pPr algn="ctr"/>
              <a:r>
                <a:rPr lang="zh-CN" altLang="en-US" b="1"/>
                <a:t>（</a:t>
              </a:r>
              <a:r>
                <a:rPr lang="zh-CN" altLang="en-US" b="1">
                  <a:solidFill>
                    <a:srgbClr val="C00000"/>
                  </a:solidFill>
                </a:rPr>
                <a:t>助学金名称选择去年所获项目</a:t>
              </a:r>
              <a:r>
                <a:rPr lang="zh-CN" altLang="en-US" b="1"/>
                <a:t>）</a:t>
              </a:r>
              <a:endParaRPr lang="en-US" altLang="zh-CN" b="1" dirty="0"/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4565076" y="1536847"/>
            <a:ext cx="1559720" cy="3497305"/>
            <a:chOff x="4506112" y="761123"/>
            <a:chExt cx="1559720" cy="3497305"/>
          </a:xfrm>
        </p:grpSpPr>
        <p:sp>
          <p:nvSpPr>
            <p:cNvPr id="24" name="圆角矩形 23"/>
            <p:cNvSpPr/>
            <p:nvPr/>
          </p:nvSpPr>
          <p:spPr>
            <a:xfrm>
              <a:off x="5108179" y="761123"/>
              <a:ext cx="364331" cy="1250156"/>
            </a:xfrm>
            <a:prstGeom prst="roundRect">
              <a:avLst/>
            </a:prstGeom>
            <a:solidFill>
              <a:srgbClr val="C816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/>
                <a:t>思政考核</a:t>
              </a:r>
              <a:endParaRPr lang="zh-CN" altLang="en-US" b="1" dirty="0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506112" y="2227103"/>
              <a:ext cx="155972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2.【</a:t>
              </a:r>
              <a:r>
                <a:rPr lang="zh-CN" altLang="en-US" b="1" dirty="0"/>
                <a:t>思政</a:t>
              </a:r>
              <a:r>
                <a:rPr lang="en-US" altLang="zh-CN" b="1" dirty="0"/>
                <a:t>】</a:t>
              </a:r>
              <a:endParaRPr lang="en-US" altLang="zh-CN" b="1" dirty="0"/>
            </a:p>
            <a:p>
              <a:pPr algn="ctr"/>
              <a:r>
                <a:rPr lang="zh-CN" altLang="en-US" b="1" dirty="0"/>
                <a:t>进行审核，并对上一年获得发展助学金的同学进行</a:t>
              </a:r>
              <a:r>
                <a:rPr lang="en-US" altLang="zh-CN" b="1" dirty="0">
                  <a:solidFill>
                    <a:srgbClr val="C00000"/>
                  </a:solidFill>
                </a:rPr>
                <a:t>ABC</a:t>
              </a:r>
              <a:r>
                <a:rPr lang="zh-CN" altLang="en-US" b="1" dirty="0"/>
                <a:t>档</a:t>
              </a:r>
              <a:endParaRPr lang="en-US" altLang="zh-CN" b="1" dirty="0"/>
            </a:p>
            <a:p>
              <a:pPr algn="ctr"/>
              <a:r>
                <a:rPr lang="zh-CN" altLang="en-US" b="1" dirty="0"/>
                <a:t>考核评定</a:t>
              </a:r>
              <a:endParaRPr lang="zh-CN" altLang="en-US" b="1" dirty="0">
                <a:highlight>
                  <a:srgbClr val="FFFF00"/>
                </a:highlight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6314289" y="1536847"/>
            <a:ext cx="1559720" cy="2097881"/>
            <a:chOff x="6018609" y="761123"/>
            <a:chExt cx="1559720" cy="2097881"/>
          </a:xfrm>
        </p:grpSpPr>
        <p:sp>
          <p:nvSpPr>
            <p:cNvPr id="26" name="圆角矩形 25">
              <a:hlinkClick r:id="" action="ppaction://noaction"/>
            </p:cNvPr>
            <p:cNvSpPr/>
            <p:nvPr/>
          </p:nvSpPr>
          <p:spPr>
            <a:xfrm>
              <a:off x="6616304" y="761123"/>
              <a:ext cx="364331" cy="1250156"/>
            </a:xfrm>
            <a:prstGeom prst="roundRect">
              <a:avLst/>
            </a:prstGeom>
            <a:solidFill>
              <a:srgbClr val="C816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/>
                <a:t>院系审核</a:t>
              </a:r>
              <a:endParaRPr lang="zh-CN" altLang="en-US" b="1" dirty="0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018609" y="2212673"/>
              <a:ext cx="15597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3.【</a:t>
              </a:r>
              <a:r>
                <a:rPr lang="zh-CN" altLang="en-US" b="1" dirty="0"/>
                <a:t>院系</a:t>
              </a:r>
              <a:r>
                <a:rPr lang="en-US" altLang="zh-CN" b="1" dirty="0"/>
                <a:t>】</a:t>
              </a:r>
              <a:endParaRPr lang="en-US" altLang="zh-CN" b="1" dirty="0"/>
            </a:p>
            <a:p>
              <a:pPr algn="ctr"/>
              <a:r>
                <a:rPr lang="zh-CN" altLang="en-US" b="1" dirty="0"/>
                <a:t>进行审核</a:t>
              </a:r>
              <a:endParaRPr lang="zh-CN" altLang="en-US" b="1" dirty="0"/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7822413" y="1405581"/>
            <a:ext cx="1559720" cy="2248374"/>
            <a:chOff x="7526733" y="629857"/>
            <a:chExt cx="1559720" cy="2248374"/>
          </a:xfrm>
        </p:grpSpPr>
        <p:sp>
          <p:nvSpPr>
            <p:cNvPr id="28" name="圆角矩形 27"/>
            <p:cNvSpPr/>
            <p:nvPr/>
          </p:nvSpPr>
          <p:spPr>
            <a:xfrm>
              <a:off x="8124428" y="629857"/>
              <a:ext cx="364331" cy="1512689"/>
            </a:xfrm>
            <a:prstGeom prst="roundRect">
              <a:avLst/>
            </a:prstGeom>
            <a:solidFill>
              <a:srgbClr val="C816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/>
                <a:t>学生处审核</a:t>
              </a:r>
              <a:endParaRPr lang="zh-CN" altLang="en-US" b="1" dirty="0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7526733" y="2231900"/>
              <a:ext cx="15597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4.【</a:t>
              </a:r>
              <a:r>
                <a:rPr lang="zh-CN" altLang="en-US" b="1" dirty="0"/>
                <a:t>学生处</a:t>
              </a:r>
              <a:r>
                <a:rPr lang="en-US" altLang="zh-CN" b="1" dirty="0"/>
                <a:t>】</a:t>
              </a:r>
              <a:endParaRPr lang="en-US" altLang="zh-CN" b="1" dirty="0"/>
            </a:p>
            <a:p>
              <a:pPr algn="ctr"/>
              <a:r>
                <a:rPr lang="zh-CN" altLang="en-US" b="1" dirty="0"/>
                <a:t>进行审核</a:t>
              </a:r>
              <a:endParaRPr lang="zh-CN" altLang="en-US" b="1" dirty="0"/>
            </a:p>
          </p:txBody>
        </p:sp>
      </p:grpSp>
      <p:cxnSp>
        <p:nvCxnSpPr>
          <p:cNvPr id="31" name="直接箭头连接符 30"/>
          <p:cNvCxnSpPr>
            <a:stCxn id="6" idx="3"/>
            <a:endCxn id="24" idx="1"/>
          </p:cNvCxnSpPr>
          <p:nvPr/>
        </p:nvCxnSpPr>
        <p:spPr>
          <a:xfrm>
            <a:off x="3812707" y="2161925"/>
            <a:ext cx="135443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stCxn id="24" idx="3"/>
            <a:endCxn id="26" idx="1"/>
          </p:cNvCxnSpPr>
          <p:nvPr/>
        </p:nvCxnSpPr>
        <p:spPr>
          <a:xfrm>
            <a:off x="5531474" y="2161925"/>
            <a:ext cx="138051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>
            <a:stCxn id="26" idx="3"/>
            <a:endCxn id="28" idx="1"/>
          </p:cNvCxnSpPr>
          <p:nvPr/>
        </p:nvCxnSpPr>
        <p:spPr>
          <a:xfrm>
            <a:off x="7276315" y="2161925"/>
            <a:ext cx="1143793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平行四边形 40"/>
          <p:cNvSpPr/>
          <p:nvPr/>
        </p:nvSpPr>
        <p:spPr>
          <a:xfrm rot="5400000">
            <a:off x="-1129304" y="2485640"/>
            <a:ext cx="4226808" cy="718487"/>
          </a:xfrm>
          <a:prstGeom prst="parallelogram">
            <a:avLst>
              <a:gd name="adj" fmla="val 75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zh-CN" altLang="en-US" sz="2400" b="1" dirty="0"/>
              <a:t>年度个人总结流程</a:t>
            </a:r>
            <a:endParaRPr lang="zh-CN" altLang="en-US" sz="2400" b="1" dirty="0"/>
          </a:p>
        </p:txBody>
      </p:sp>
      <p:sp>
        <p:nvSpPr>
          <p:cNvPr id="2" name="矩形 1"/>
          <p:cNvSpPr/>
          <p:nvPr/>
        </p:nvSpPr>
        <p:spPr>
          <a:xfrm>
            <a:off x="842883" y="5298938"/>
            <a:ext cx="10699006" cy="1341649"/>
          </a:xfrm>
          <a:prstGeom prst="rect">
            <a:avLst/>
          </a:prstGeom>
          <a:ln w="19050">
            <a:solidFill>
              <a:schemeClr val="tx1"/>
            </a:solidFill>
            <a:prstDash val="lgDashDotDot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1400" b="1" dirty="0">
                <a:solidFill>
                  <a:srgbClr val="C00000"/>
                </a:solidFill>
                <a:latin typeface="+mn-ea"/>
              </a:rPr>
              <a:t>A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</a:rPr>
              <a:t>档</a:t>
            </a:r>
            <a:r>
              <a:rPr lang="en-US" altLang="zh-CN" sz="1400" b="1" dirty="0">
                <a:solidFill>
                  <a:srgbClr val="C00000"/>
                </a:solidFill>
                <a:latin typeface="+mn-ea"/>
              </a:rPr>
              <a:t>30%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</a:rPr>
              <a:t>：计划完成为</a:t>
            </a:r>
            <a:r>
              <a:rPr lang="en-US" altLang="zh-CN" sz="1400" b="1" dirty="0">
                <a:solidFill>
                  <a:srgbClr val="C00000"/>
                </a:solidFill>
                <a:latin typeface="+mn-ea"/>
              </a:rPr>
              <a:t>100%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</a:rPr>
              <a:t>、成绩排名年级前</a:t>
            </a:r>
            <a:r>
              <a:rPr lang="en-US" altLang="zh-CN" sz="1400" b="1" dirty="0">
                <a:solidFill>
                  <a:srgbClr val="C00000"/>
                </a:solidFill>
                <a:latin typeface="+mn-ea"/>
              </a:rPr>
              <a:t>50%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</a:rPr>
              <a:t>、积极参加公益</a:t>
            </a:r>
            <a:r>
              <a:rPr lang="en-US" altLang="zh-CN" sz="1400" b="1" dirty="0">
                <a:solidFill>
                  <a:srgbClr val="C00000"/>
                </a:solidFill>
                <a:latin typeface="+mn-ea"/>
              </a:rPr>
              <a:t>/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</a:rPr>
              <a:t>课内外活动（以上三条皆满足）</a:t>
            </a:r>
            <a:endParaRPr lang="en-US" altLang="zh-CN" sz="1400" b="1" dirty="0">
              <a:solidFill>
                <a:srgbClr val="C00000"/>
              </a:solidFill>
              <a:latin typeface="+mn-ea"/>
            </a:endParaRPr>
          </a:p>
          <a:p>
            <a:pPr eaLnBrk="1" fontAlgn="auto" hangingPunct="1"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1400" b="1" dirty="0">
                <a:solidFill>
                  <a:srgbClr val="C00000"/>
                </a:solidFill>
                <a:latin typeface="+mn-ea"/>
              </a:rPr>
              <a:t>B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</a:rPr>
              <a:t>档</a:t>
            </a:r>
            <a:r>
              <a:rPr lang="en-US" altLang="zh-CN" sz="1400" b="1" dirty="0">
                <a:solidFill>
                  <a:srgbClr val="C00000"/>
                </a:solidFill>
                <a:latin typeface="+mn-ea"/>
              </a:rPr>
              <a:t>40%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</a:rPr>
              <a:t>：计划完成为</a:t>
            </a:r>
            <a:r>
              <a:rPr lang="en-US" altLang="zh-CN" sz="1400" b="1" dirty="0">
                <a:solidFill>
                  <a:srgbClr val="C00000"/>
                </a:solidFill>
                <a:latin typeface="+mn-ea"/>
              </a:rPr>
              <a:t>75%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</a:rPr>
              <a:t>且上一学年成绩挂科少于三门</a:t>
            </a:r>
            <a:endParaRPr lang="en-US" altLang="zh-CN" sz="1400" b="1" dirty="0">
              <a:solidFill>
                <a:srgbClr val="C00000"/>
              </a:solidFill>
              <a:latin typeface="+mn-ea"/>
            </a:endParaRPr>
          </a:p>
          <a:p>
            <a:pPr eaLnBrk="1" fontAlgn="auto" hangingPunct="1"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1400" b="1" dirty="0">
                <a:solidFill>
                  <a:srgbClr val="C00000"/>
                </a:solidFill>
                <a:latin typeface="+mn-ea"/>
              </a:rPr>
              <a:t>C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</a:rPr>
              <a:t>档</a:t>
            </a:r>
            <a:r>
              <a:rPr lang="en-US" altLang="zh-CN" sz="1400" b="1" dirty="0">
                <a:solidFill>
                  <a:srgbClr val="C00000"/>
                </a:solidFill>
                <a:latin typeface="+mn-ea"/>
              </a:rPr>
              <a:t>30%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</a:rPr>
              <a:t>：计划完成小于</a:t>
            </a:r>
            <a:r>
              <a:rPr lang="en-US" altLang="zh-CN" sz="1400" b="1" dirty="0">
                <a:solidFill>
                  <a:srgbClr val="C00000"/>
                </a:solidFill>
                <a:latin typeface="+mn-ea"/>
              </a:rPr>
              <a:t>50%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</a:rPr>
              <a:t>、成绩出现三门（含</a:t>
            </a:r>
            <a:r>
              <a:rPr lang="en-US" altLang="zh-CN" sz="1400" b="1" dirty="0">
                <a:solidFill>
                  <a:srgbClr val="C00000"/>
                </a:solidFill>
                <a:latin typeface="+mn-ea"/>
              </a:rPr>
              <a:t>3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</a:rPr>
              <a:t>门）以上挂科、生活铺张浪费，过度娱乐，奢侈消费或无故拒绝参加设奖方活动。</a:t>
            </a:r>
            <a:endParaRPr lang="en-US" altLang="zh-CN" sz="1400" b="1" dirty="0">
              <a:solidFill>
                <a:srgbClr val="C00000"/>
              </a:solidFill>
              <a:latin typeface="+mn-ea"/>
            </a:endParaRPr>
          </a:p>
          <a:p>
            <a:pPr eaLnBrk="1" fontAlgn="auto" hangingPunct="1"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zh-CN" sz="1400" b="1" dirty="0">
                <a:solidFill>
                  <a:srgbClr val="C00000"/>
                </a:solidFill>
                <a:latin typeface="+mn-ea"/>
              </a:rPr>
              <a:t>※</a:t>
            </a:r>
            <a:r>
              <a:rPr lang="zh-CN" altLang="en-US" sz="2000" b="1" dirty="0">
                <a:highlight>
                  <a:srgbClr val="FFFF00"/>
                </a:highlight>
              </a:rPr>
              <a:t>考核</a:t>
            </a:r>
            <a:r>
              <a:rPr lang="en-US" altLang="zh-CN" sz="2000" b="1" dirty="0">
                <a:highlight>
                  <a:srgbClr val="FFFF00"/>
                </a:highlight>
              </a:rPr>
              <a:t>C</a:t>
            </a:r>
            <a:r>
              <a:rPr lang="zh-CN" altLang="en-US" sz="2000" b="1" dirty="0">
                <a:highlight>
                  <a:srgbClr val="FFFF00"/>
                </a:highlight>
              </a:rPr>
              <a:t>档学生自动取消本年度申请资格</a:t>
            </a:r>
            <a:endParaRPr lang="zh-CN" altLang="en-US" sz="1400" b="1" dirty="0">
              <a:highlight>
                <a:srgbClr val="FFFF00"/>
              </a:highlight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02127" y="4946323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highlight>
                  <a:srgbClr val="FFFF00"/>
                </a:highlight>
              </a:rPr>
              <a:t>思政教师考核评定原则</a:t>
            </a:r>
            <a:endParaRPr lang="zh-CN" altLang="en-US" b="1" dirty="0">
              <a:highlight>
                <a:srgbClr val="FFFF00"/>
              </a:highlight>
            </a:endParaRPr>
          </a:p>
        </p:txBody>
      </p:sp>
      <p:sp>
        <p:nvSpPr>
          <p:cNvPr id="5" name="箭头: 下 4"/>
          <p:cNvSpPr/>
          <p:nvPr/>
        </p:nvSpPr>
        <p:spPr>
          <a:xfrm>
            <a:off x="3939574" y="5000756"/>
            <a:ext cx="547727" cy="243750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highlight>
                <a:srgbClr val="FFFF00"/>
              </a:highlight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9924173" y="1200071"/>
            <a:ext cx="1442081" cy="2130718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0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年度个人总结报告无需打印只需线上提交即可</a:t>
            </a:r>
            <a:endParaRPr kumimoji="1" lang="zh-CN" altLang="en-US" sz="20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16" y="4098974"/>
            <a:ext cx="4911118" cy="201007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16" y="1257747"/>
            <a:ext cx="5086415" cy="2453658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1153507" y="90420"/>
            <a:ext cx="7081677" cy="598488"/>
          </a:xfrm>
        </p:spPr>
        <p:txBody>
          <a:bodyPr/>
          <a:lstStyle/>
          <a:p>
            <a:r>
              <a:rPr lang="zh-CN" altLang="en-US" dirty="0"/>
              <a:t>线上申请指南</a:t>
            </a:r>
            <a:r>
              <a:rPr lang="en-US" altLang="zh-CN" dirty="0"/>
              <a:t>——</a:t>
            </a:r>
            <a:r>
              <a:rPr lang="zh-CN" altLang="en-US" dirty="0"/>
              <a:t>年度</a:t>
            </a:r>
            <a:r>
              <a:rPr lang="zh-CN" altLang="zh-CN" dirty="0"/>
              <a:t>个人总结</a:t>
            </a:r>
            <a:endParaRPr lang="zh-CN" altLang="zh-CN" dirty="0"/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537335" y="933620"/>
            <a:ext cx="1150642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1.</a:t>
            </a:r>
            <a:r>
              <a:rPr lang="zh-CN" altLang="zh-CN" sz="1400" b="1" dirty="0">
                <a:latin typeface="+mn-ea"/>
                <a:cs typeface="Times New Roman" panose="02020603050405020304" pitchFamily="18" charset="0"/>
              </a:rPr>
              <a:t>通过</a:t>
            </a:r>
            <a:r>
              <a:rPr lang="en-US" altLang="zh-CN" sz="1400" b="1" dirty="0" err="1">
                <a:latin typeface="+mn-ea"/>
                <a:cs typeface="Times New Roman" panose="02020603050405020304" pitchFamily="18" charset="0"/>
              </a:rPr>
              <a:t>Jaccount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登陆</a:t>
            </a:r>
            <a:r>
              <a:rPr lang="zh-CN" altLang="zh-CN" sz="1400" b="1" dirty="0">
                <a:latin typeface="+mn-ea"/>
                <a:cs typeface="Times New Roman" panose="02020603050405020304" pitchFamily="18" charset="0"/>
              </a:rPr>
              <a:t>我的数字交大（</a:t>
            </a:r>
            <a:r>
              <a:rPr lang="en-US" altLang="zh-CN" sz="1400" b="1" dirty="0">
                <a:solidFill>
                  <a:srgbClr val="0070C0"/>
                </a:solidFill>
                <a:latin typeface="+mn-ea"/>
                <a:cs typeface="Times New Roman" panose="02020603050405020304" pitchFamily="18" charset="0"/>
              </a:rPr>
              <a:t>https://my.sjtu.edu.cn/</a:t>
            </a:r>
            <a:r>
              <a:rPr lang="zh-CN" altLang="zh-CN" sz="1400" b="1" dirty="0">
                <a:latin typeface="+mn-ea"/>
                <a:cs typeface="Times New Roman" panose="02020603050405020304" pitchFamily="18" charset="0"/>
              </a:rPr>
              <a:t>），选择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【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服务大厅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】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中的</a:t>
            </a:r>
            <a:r>
              <a:rPr lang="zh-CN" altLang="zh-CN" sz="1400" b="1" dirty="0">
                <a:latin typeface="+mn-ea"/>
                <a:cs typeface="Times New Roman" panose="02020603050405020304" pitchFamily="18" charset="0"/>
              </a:rPr>
              <a:t>【学生工作】点击【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年度个人总结</a:t>
            </a:r>
            <a:r>
              <a:rPr lang="zh-CN" altLang="zh-CN" sz="1400" b="1" dirty="0">
                <a:latin typeface="+mn-ea"/>
                <a:cs typeface="Times New Roman" panose="02020603050405020304" pitchFamily="18" charset="0"/>
              </a:rPr>
              <a:t>】进行填写。</a:t>
            </a:r>
            <a:endParaRPr lang="zh-CN" altLang="zh-CN" sz="1400" b="1" dirty="0">
              <a:latin typeface="+mn-ea"/>
              <a:cs typeface="Times New Roman" panose="02020603050405020304" pitchFamily="18" charset="0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H="1" flipV="1">
            <a:off x="3521034" y="5924380"/>
            <a:ext cx="712519" cy="45860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4233553" y="6373362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年度个人总结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00603" y="3157913"/>
            <a:ext cx="544165" cy="506635"/>
          </a:xfrm>
          <a:prstGeom prst="rect">
            <a:avLst/>
          </a:prstGeom>
          <a:noFill/>
          <a:ln w="222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cxnSp>
        <p:nvCxnSpPr>
          <p:cNvPr id="12" name="直接箭头连接符 11"/>
          <p:cNvCxnSpPr/>
          <p:nvPr/>
        </p:nvCxnSpPr>
        <p:spPr>
          <a:xfrm>
            <a:off x="272259" y="1486109"/>
            <a:ext cx="750794" cy="365215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839" y="1270909"/>
            <a:ext cx="6611645" cy="2197777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9611315" y="4258878"/>
            <a:ext cx="2739023" cy="1156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照片要求：</a:t>
            </a:r>
            <a:endParaRPr lang="en-US" altLang="zh-CN" sz="1600" b="1" dirty="0">
              <a:solidFill>
                <a:srgbClr val="C00000"/>
              </a:solidFill>
              <a:highlight>
                <a:srgbClr val="FFFF00"/>
              </a:highlight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本人正面免冠彩色头像，纯色背景无边框，人像清晰</a:t>
            </a:r>
            <a:endParaRPr lang="zh-CN" altLang="en-US" sz="1600" b="1" dirty="0">
              <a:solidFill>
                <a:srgbClr val="C00000"/>
              </a:solidFill>
              <a:highlight>
                <a:srgbClr val="FFFF00"/>
              </a:highlight>
              <a:latin typeface="+mn-ea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 flipV="1">
            <a:off x="11023600" y="2946400"/>
            <a:ext cx="345440" cy="12700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5483373" y="1389360"/>
            <a:ext cx="5247686" cy="219777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箭头连接符 18"/>
          <p:cNvCxnSpPr>
            <a:endCxn id="20" idx="0"/>
          </p:cNvCxnSpPr>
          <p:nvPr/>
        </p:nvCxnSpPr>
        <p:spPr>
          <a:xfrm flipH="1">
            <a:off x="7437841" y="2850078"/>
            <a:ext cx="260766" cy="8829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5389839" y="3733002"/>
            <a:ext cx="4096004" cy="1895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内容部分会自动填充，务必认真核对并进行相应修改！</a:t>
            </a:r>
            <a:endParaRPr lang="en-US" altLang="zh-CN" sz="1600" b="1" dirty="0">
              <a:solidFill>
                <a:srgbClr val="C00000"/>
              </a:solidFill>
              <a:highlight>
                <a:srgbClr val="FFFF00"/>
              </a:highlight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学院请按照自己实际评审名额来源院系选择，部分电院同学如显示“</a:t>
            </a:r>
            <a:r>
              <a:rPr lang="en-US" altLang="zh-CN" sz="16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xx</a:t>
            </a:r>
            <a:r>
              <a:rPr lang="zh-CN" altLang="en-US" sz="16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系所”也请改为“电子信息与电气工程学院”</a:t>
            </a:r>
            <a:endParaRPr lang="en-US" altLang="zh-CN" sz="1600" b="1" dirty="0">
              <a:solidFill>
                <a:srgbClr val="C00000"/>
              </a:solidFill>
              <a:highlight>
                <a:srgbClr val="FFFF00"/>
              </a:highlight>
              <a:latin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53003" y="1806878"/>
            <a:ext cx="544165" cy="188620"/>
          </a:xfrm>
          <a:prstGeom prst="rect">
            <a:avLst/>
          </a:prstGeom>
          <a:noFill/>
          <a:ln w="222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08" y="1659938"/>
            <a:ext cx="6832905" cy="70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171532" y="1100089"/>
            <a:ext cx="29915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2. </a:t>
            </a:r>
            <a:r>
              <a:rPr lang="zh-CN" altLang="zh-CN" sz="1400" b="1" dirty="0">
                <a:latin typeface="+mn-ea"/>
                <a:cs typeface="Times New Roman" panose="02020603050405020304" pitchFamily="18" charset="0"/>
              </a:rPr>
              <a:t>填写过程中，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请注意以下栏目。</a:t>
            </a:r>
            <a:endParaRPr lang="zh-CN" altLang="zh-CN" sz="1400" b="1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760108" y="1365079"/>
            <a:ext cx="56380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zh-CN" altLang="zh-CN" sz="1200" b="1" dirty="0">
                <a:latin typeface="+mn-ea"/>
                <a:cs typeface="Times New Roman" panose="02020603050405020304" pitchFamily="18" charset="0"/>
              </a:rPr>
              <a:t>【职业生涯规划】</a:t>
            </a:r>
            <a:r>
              <a:rPr lang="zh-CN" altLang="en-US" sz="1200" b="1" dirty="0">
                <a:latin typeface="+mn-ea"/>
                <a:cs typeface="Times New Roman" panose="02020603050405020304" pitchFamily="18" charset="0"/>
              </a:rPr>
              <a:t>栏目</a:t>
            </a:r>
            <a:r>
              <a:rPr lang="zh-CN" altLang="zh-CN" sz="1200" b="1" dirty="0">
                <a:latin typeface="+mn-ea"/>
                <a:cs typeface="Times New Roman" panose="02020603050405020304" pitchFamily="18" charset="0"/>
              </a:rPr>
              <a:t>中，</a:t>
            </a:r>
            <a:r>
              <a:rPr lang="zh-CN" altLang="zh-CN" sz="12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深造方向与就业方向</a:t>
            </a:r>
            <a:r>
              <a:rPr lang="zh-CN" altLang="en-US" sz="12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选填一个</a:t>
            </a:r>
            <a:r>
              <a:rPr lang="zh-CN" altLang="zh-CN" sz="12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，另一个</a:t>
            </a:r>
            <a:r>
              <a:rPr lang="zh-CN" altLang="en-US" sz="12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则</a:t>
            </a:r>
            <a:r>
              <a:rPr lang="zh-CN" altLang="zh-CN" sz="12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填</a:t>
            </a:r>
            <a:r>
              <a:rPr lang="zh-CN" altLang="en-US" sz="12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“</a:t>
            </a:r>
            <a:r>
              <a:rPr lang="zh-CN" altLang="zh-CN" sz="12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无</a:t>
            </a:r>
            <a:r>
              <a:rPr lang="zh-CN" altLang="en-US" sz="12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”；</a:t>
            </a:r>
            <a:endParaRPr lang="zh-CN" altLang="zh-CN" sz="1200" b="1" dirty="0">
              <a:solidFill>
                <a:srgbClr val="C00000"/>
              </a:solidFill>
              <a:latin typeface="+mn-ea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zh-CN" altLang="zh-CN" sz="1200" b="1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171532" y="4772396"/>
            <a:ext cx="78390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4. 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填写完成后，点击左上角提交按钮后选择你的思政老师，确认后即完成年度个人总结的提交。</a:t>
            </a:r>
            <a:endParaRPr lang="zh-CN" altLang="en-US" sz="1400" b="1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60108" y="2528176"/>
            <a:ext cx="734207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zh-CN" sz="1200" b="1" dirty="0">
                <a:latin typeface="+mn-ea"/>
                <a:cs typeface="Times New Roman" panose="02020603050405020304" pitchFamily="18" charset="0"/>
              </a:rPr>
              <a:t>【</a:t>
            </a:r>
            <a:r>
              <a:rPr lang="zh-CN" altLang="en-US" sz="1200" b="1" dirty="0">
                <a:latin typeface="+mn-ea"/>
                <a:cs typeface="Times New Roman" panose="02020603050405020304" pitchFamily="18" charset="0"/>
              </a:rPr>
              <a:t>上一年度个人提升计划完成情况</a:t>
            </a:r>
            <a:r>
              <a:rPr lang="en-US" altLang="zh-CN" sz="1200" b="1" dirty="0">
                <a:latin typeface="+mn-ea"/>
                <a:cs typeface="Times New Roman" panose="02020603050405020304" pitchFamily="18" charset="0"/>
              </a:rPr>
              <a:t>】</a:t>
            </a:r>
            <a:r>
              <a:rPr lang="zh-CN" altLang="en-US" sz="1200" b="1" dirty="0">
                <a:latin typeface="+mn-ea"/>
                <a:cs typeface="Times New Roman" panose="02020603050405020304" pitchFamily="18" charset="0"/>
              </a:rPr>
              <a:t>栏目中，最右侧为上年度计划的完成程度，填写区间为</a:t>
            </a:r>
            <a:r>
              <a:rPr lang="en-US" altLang="zh-CN" sz="1200" b="1" dirty="0">
                <a:latin typeface="+mn-ea"/>
                <a:cs typeface="Times New Roman" panose="02020603050405020304" pitchFamily="18" charset="0"/>
              </a:rPr>
              <a:t>0%~100%</a:t>
            </a:r>
            <a:r>
              <a:rPr lang="zh-CN" altLang="en-US" sz="1200" b="1" dirty="0">
                <a:latin typeface="+mn-ea"/>
                <a:cs typeface="Times New Roman" panose="02020603050405020304" pitchFamily="18" charset="0"/>
              </a:rPr>
              <a:t>。</a:t>
            </a:r>
            <a:endParaRPr lang="zh-CN" altLang="en-US" sz="1200" b="1" dirty="0"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560" y="2779300"/>
            <a:ext cx="6755453" cy="708450"/>
          </a:xfrm>
          <a:prstGeom prst="rect">
            <a:avLst/>
          </a:prstGeom>
        </p:spPr>
      </p:pic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线上申请指南</a:t>
            </a:r>
            <a:r>
              <a:rPr lang="en-US" altLang="zh-CN" dirty="0"/>
              <a:t>——</a:t>
            </a:r>
            <a:r>
              <a:rPr lang="zh-CN" altLang="en-US" dirty="0"/>
              <a:t>年度</a:t>
            </a:r>
            <a:r>
              <a:rPr lang="zh-CN" altLang="zh-CN" dirty="0"/>
              <a:t>个人总结</a:t>
            </a:r>
            <a:endParaRPr lang="zh-CN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r="54417"/>
          <a:stretch>
            <a:fillRect/>
          </a:stretch>
        </p:blipFill>
        <p:spPr>
          <a:xfrm>
            <a:off x="8102183" y="1953970"/>
            <a:ext cx="3610245" cy="1573987"/>
          </a:xfrm>
          <a:prstGeom prst="rect">
            <a:avLst/>
          </a:prstGeom>
        </p:spPr>
      </p:pic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8010536" y="1318168"/>
            <a:ext cx="37018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zh-CN" altLang="zh-CN" sz="1200" b="1" dirty="0">
                <a:latin typeface="+mn-ea"/>
                <a:cs typeface="Times New Roman" panose="02020603050405020304" pitchFamily="18" charset="0"/>
              </a:rPr>
              <a:t>【</a:t>
            </a:r>
            <a:r>
              <a:rPr lang="zh-CN" altLang="en-US" sz="1200" b="1" dirty="0">
                <a:latin typeface="+mn-ea"/>
                <a:cs typeface="Times New Roman" panose="02020603050405020304" pitchFamily="18" charset="0"/>
              </a:rPr>
              <a:t>总结与展望</a:t>
            </a:r>
            <a:r>
              <a:rPr lang="zh-CN" altLang="zh-CN" sz="1200" b="1" dirty="0">
                <a:latin typeface="+mn-ea"/>
                <a:cs typeface="Times New Roman" panose="02020603050405020304" pitchFamily="18" charset="0"/>
              </a:rPr>
              <a:t>】</a:t>
            </a:r>
            <a:r>
              <a:rPr lang="zh-CN" altLang="en-US" sz="1200" b="1" dirty="0">
                <a:latin typeface="+mn-ea"/>
                <a:cs typeface="Times New Roman" panose="02020603050405020304" pitchFamily="18" charset="0"/>
              </a:rPr>
              <a:t>栏目</a:t>
            </a:r>
            <a:r>
              <a:rPr lang="zh-CN" altLang="zh-CN" sz="1200" b="1" dirty="0">
                <a:latin typeface="+mn-ea"/>
                <a:cs typeface="Times New Roman" panose="02020603050405020304" pitchFamily="18" charset="0"/>
              </a:rPr>
              <a:t>中，</a:t>
            </a:r>
            <a:r>
              <a:rPr lang="zh-CN" altLang="en-US" sz="12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在尊敬的</a:t>
            </a:r>
            <a:r>
              <a:rPr lang="en-US" altLang="zh-CN" sz="12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xx</a:t>
            </a:r>
            <a:r>
              <a:rPr lang="zh-CN" altLang="en-US" sz="12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栏目中若有匹配则无需修改，若无匹配参考</a:t>
            </a:r>
            <a:r>
              <a:rPr lang="en-US" altLang="zh-CN" sz="12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PPT</a:t>
            </a:r>
            <a:r>
              <a:rPr lang="zh-CN" altLang="en-US" sz="12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第二页中设奖方名称进行填写</a:t>
            </a:r>
            <a:endParaRPr lang="zh-CN" altLang="zh-CN" sz="1200" b="1" dirty="0">
              <a:solidFill>
                <a:srgbClr val="C00000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992001" y="2922365"/>
            <a:ext cx="2560401" cy="5066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zh-CN" altLang="en-US" sz="16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无需</a:t>
            </a:r>
            <a:r>
              <a:rPr lang="zh-CN" altLang="en-US" sz="1200" b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填写尊敬的</a:t>
            </a:r>
            <a:r>
              <a:rPr lang="en-US" altLang="zh-CN" sz="1200" b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xxx</a:t>
            </a:r>
            <a:r>
              <a:rPr lang="zh-CN" altLang="en-US" sz="1200" b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，直接填写正文即可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/>
          <a:srcRect b="37266"/>
          <a:stretch>
            <a:fillRect/>
          </a:stretch>
        </p:blipFill>
        <p:spPr>
          <a:xfrm>
            <a:off x="3917544" y="5080173"/>
            <a:ext cx="3493311" cy="1334777"/>
          </a:xfrm>
          <a:prstGeom prst="rect">
            <a:avLst/>
          </a:prstGeom>
        </p:spPr>
      </p:pic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171532" y="3731064"/>
            <a:ext cx="11748618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3. 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上一学年挂科门数，将统计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2020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年度春季和秋季学期总的挂科门数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（数字），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将作为学院和学校考核评定的参考</a:t>
            </a:r>
            <a:endParaRPr lang="zh-CN" altLang="zh-CN" sz="1400" b="1" dirty="0"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2434" y="4082337"/>
            <a:ext cx="8070234" cy="5626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线上申请指南</a:t>
            </a:r>
            <a:r>
              <a:rPr lang="en-US" altLang="zh-CN" dirty="0"/>
              <a:t>——</a:t>
            </a:r>
            <a:r>
              <a:rPr lang="zh-CN" altLang="en-US" dirty="0"/>
              <a:t>年度</a:t>
            </a:r>
            <a:r>
              <a:rPr lang="zh-CN" altLang="zh-CN" dirty="0"/>
              <a:t>个人总结</a:t>
            </a:r>
            <a:endParaRPr lang="zh-CN" altLang="zh-CN" dirty="0"/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221691" y="1014358"/>
            <a:ext cx="117486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5. 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提交后，登陆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【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我的数字交大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】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，在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【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已办事项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】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中查看审核进度</a:t>
            </a:r>
            <a:endParaRPr lang="en-US" altLang="zh-CN" sz="1400" b="1" dirty="0">
              <a:latin typeface="+mn-ea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1400" b="1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8600" y="708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8600" y="38401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351" y="1521319"/>
            <a:ext cx="8945879" cy="4022133"/>
          </a:xfrm>
          <a:prstGeom prst="rect">
            <a:avLst/>
          </a:prstGeom>
        </p:spPr>
      </p:pic>
      <p:cxnSp>
        <p:nvCxnSpPr>
          <p:cNvPr id="23" name="直接箭头连接符 22"/>
          <p:cNvCxnSpPr/>
          <p:nvPr/>
        </p:nvCxnSpPr>
        <p:spPr>
          <a:xfrm flipH="1">
            <a:off x="6901739" y="2389221"/>
            <a:ext cx="814021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7723314" y="2235333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已办事项</a:t>
            </a:r>
            <a:endParaRPr lang="zh-CN" altLang="en-US" sz="1400" dirty="0">
              <a:solidFill>
                <a:srgbClr val="C00000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5322346" y="1972068"/>
            <a:ext cx="1547308" cy="53572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H="1" flipV="1">
            <a:off x="6389098" y="3412122"/>
            <a:ext cx="695720" cy="36216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7084818" y="3686274"/>
            <a:ext cx="12618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点击对应申请</a:t>
            </a:r>
            <a:endParaRPr lang="zh-CN" altLang="en-US" sz="1400" dirty="0">
              <a:solidFill>
                <a:srgbClr val="C0000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2453540" y="2440653"/>
            <a:ext cx="8157028" cy="98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pitchFamily="34" charset="-122"/>
              </a:rPr>
              <a:t>助学金申请线上操作指南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19443" y="2349943"/>
            <a:ext cx="1031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80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1956360" y="3683146"/>
            <a:ext cx="8769697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1075351" y="43657"/>
            <a:ext cx="8783024" cy="598488"/>
          </a:xfrm>
        </p:spPr>
        <p:txBody>
          <a:bodyPr/>
          <a:lstStyle/>
          <a:p>
            <a:r>
              <a:rPr lang="zh-CN" altLang="en-US" dirty="0"/>
              <a:t>助学金申请及审批流程</a:t>
            </a:r>
            <a:endParaRPr lang="zh-CN" altLang="en-US" dirty="0"/>
          </a:p>
        </p:txBody>
      </p:sp>
      <p:sp>
        <p:nvSpPr>
          <p:cNvPr id="43" name="平行四边形 42"/>
          <p:cNvSpPr/>
          <p:nvPr/>
        </p:nvSpPr>
        <p:spPr>
          <a:xfrm rot="5400000">
            <a:off x="-549481" y="3093494"/>
            <a:ext cx="3467495" cy="571281"/>
          </a:xfrm>
          <a:prstGeom prst="parallelogram">
            <a:avLst>
              <a:gd name="adj" fmla="val 75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zh-CN" altLang="en-US" sz="2400" b="1" dirty="0"/>
              <a:t>助学金申请流程</a:t>
            </a:r>
            <a:endParaRPr lang="zh-CN" altLang="en-US" sz="2400" b="1" dirty="0"/>
          </a:p>
        </p:txBody>
      </p:sp>
      <p:grpSp>
        <p:nvGrpSpPr>
          <p:cNvPr id="99" name="组合 98"/>
          <p:cNvGrpSpPr/>
          <p:nvPr/>
        </p:nvGrpSpPr>
        <p:grpSpPr>
          <a:xfrm>
            <a:off x="2216545" y="2128979"/>
            <a:ext cx="1665502" cy="2680083"/>
            <a:chOff x="2216545" y="3772053"/>
            <a:chExt cx="1665502" cy="2680083"/>
          </a:xfrm>
        </p:grpSpPr>
        <p:sp>
          <p:nvSpPr>
            <p:cNvPr id="42" name="圆角矩形 41">
              <a:hlinkClick r:id="" action="ppaction://noaction"/>
            </p:cNvPr>
            <p:cNvSpPr/>
            <p:nvPr/>
          </p:nvSpPr>
          <p:spPr>
            <a:xfrm>
              <a:off x="3006081" y="3772053"/>
              <a:ext cx="364331" cy="1250156"/>
            </a:xfrm>
            <a:prstGeom prst="roundRect">
              <a:avLst/>
            </a:prstGeom>
            <a:solidFill>
              <a:srgbClr val="C816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/>
                <a:t>学生填写</a:t>
              </a:r>
              <a:endParaRPr lang="zh-CN" altLang="en-US" b="1" dirty="0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2216545" y="5251807"/>
              <a:ext cx="166550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1.【</a:t>
              </a:r>
              <a:r>
                <a:rPr lang="zh-CN" altLang="en-US" b="1" dirty="0">
                  <a:solidFill>
                    <a:srgbClr val="C00000"/>
                  </a:solidFill>
                </a:rPr>
                <a:t>学生</a:t>
              </a:r>
              <a:r>
                <a:rPr lang="en-US" altLang="zh-CN" b="1" dirty="0"/>
                <a:t>】</a:t>
              </a:r>
              <a:endParaRPr lang="en-US" altLang="zh-CN" b="1" dirty="0"/>
            </a:p>
            <a:p>
              <a:pPr algn="ctr"/>
              <a:r>
                <a:rPr lang="zh-CN" altLang="en-US" b="1"/>
                <a:t>有</a:t>
              </a:r>
              <a:r>
                <a:rPr lang="zh-CN" altLang="en-US" b="1" dirty="0"/>
                <a:t>意向申请发展助学金的学生</a:t>
              </a:r>
              <a:r>
                <a:rPr lang="zh-CN" altLang="en-US" b="1" dirty="0">
                  <a:solidFill>
                    <a:srgbClr val="C00000"/>
                  </a:solidFill>
                </a:rPr>
                <a:t>提交申请</a:t>
              </a:r>
              <a:endParaRPr lang="en-US" altLang="zh-CN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3838832" y="2012148"/>
            <a:ext cx="1353342" cy="2242916"/>
            <a:chOff x="6544202" y="3655222"/>
            <a:chExt cx="1353342" cy="2242916"/>
          </a:xfrm>
        </p:grpSpPr>
        <p:sp>
          <p:nvSpPr>
            <p:cNvPr id="48" name="圆角矩形 47">
              <a:hlinkClick r:id="" action="ppaction://noaction"/>
            </p:cNvPr>
            <p:cNvSpPr/>
            <p:nvPr/>
          </p:nvSpPr>
          <p:spPr>
            <a:xfrm>
              <a:off x="6765499" y="3655222"/>
              <a:ext cx="758932" cy="1479754"/>
            </a:xfrm>
            <a:prstGeom prst="roundRect">
              <a:avLst/>
            </a:prstGeom>
            <a:solidFill>
              <a:srgbClr val="C816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zh-CN" altLang="en-US" b="1" dirty="0"/>
                <a:t>思政审核</a:t>
              </a:r>
              <a:endParaRPr lang="en-US" altLang="zh-CN" b="1" dirty="0"/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6544202" y="5251807"/>
              <a:ext cx="13533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2.【</a:t>
              </a:r>
              <a:r>
                <a:rPr lang="zh-CN" altLang="en-US" b="1" dirty="0"/>
                <a:t>思政</a:t>
              </a:r>
              <a:r>
                <a:rPr lang="en-US" altLang="zh-CN" b="1" dirty="0"/>
                <a:t>】</a:t>
              </a:r>
              <a:endParaRPr lang="en-US" altLang="zh-CN" b="1" dirty="0"/>
            </a:p>
            <a:p>
              <a:pPr algn="ctr"/>
              <a:r>
                <a:rPr lang="zh-CN" altLang="en-US" b="1" dirty="0"/>
                <a:t>进行审核</a:t>
              </a:r>
              <a:endParaRPr lang="zh-CN" altLang="en-US" b="1" dirty="0"/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5147997" y="2012148"/>
            <a:ext cx="1471214" cy="3350911"/>
            <a:chOff x="7853367" y="3655222"/>
            <a:chExt cx="1471214" cy="3350911"/>
          </a:xfrm>
        </p:grpSpPr>
        <p:sp>
          <p:nvSpPr>
            <p:cNvPr id="49" name="圆角矩形 48">
              <a:hlinkClick r:id="" action="ppaction://noaction"/>
            </p:cNvPr>
            <p:cNvSpPr/>
            <p:nvPr/>
          </p:nvSpPr>
          <p:spPr>
            <a:xfrm>
              <a:off x="8148751" y="3655222"/>
              <a:ext cx="758932" cy="1479754"/>
            </a:xfrm>
            <a:prstGeom prst="roundRect">
              <a:avLst/>
            </a:prstGeom>
            <a:solidFill>
              <a:srgbClr val="C816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zh-CN" altLang="en-US" b="1" dirty="0"/>
                <a:t>院系审核</a:t>
              </a:r>
              <a:endParaRPr lang="en-US" altLang="zh-CN" b="1" dirty="0"/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7853367" y="5251807"/>
              <a:ext cx="147121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3.【</a:t>
              </a:r>
              <a:r>
                <a:rPr lang="zh-CN" altLang="en-US" b="1" dirty="0"/>
                <a:t>院系</a:t>
              </a:r>
              <a:r>
                <a:rPr lang="en-US" altLang="zh-CN" b="1" dirty="0"/>
                <a:t>】</a:t>
              </a:r>
              <a:endParaRPr lang="en-US" altLang="zh-CN" b="1" dirty="0"/>
            </a:p>
            <a:p>
              <a:r>
                <a:rPr lang="zh-CN" altLang="en-US" b="1" dirty="0"/>
                <a:t>进行评选性质</a:t>
              </a:r>
              <a:r>
                <a:rPr lang="zh-CN" altLang="en-US" b="1" dirty="0">
                  <a:solidFill>
                    <a:srgbClr val="C00000"/>
                  </a:solidFill>
                </a:rPr>
                <a:t>（新评</a:t>
              </a:r>
              <a:r>
                <a:rPr lang="en-US" altLang="zh-CN" b="1" dirty="0">
                  <a:solidFill>
                    <a:srgbClr val="C00000"/>
                  </a:solidFill>
                </a:rPr>
                <a:t>/</a:t>
              </a:r>
              <a:r>
                <a:rPr lang="zh-CN" altLang="en-US" b="1" dirty="0">
                  <a:solidFill>
                    <a:srgbClr val="C00000"/>
                  </a:solidFill>
                </a:rPr>
                <a:t>续评</a:t>
              </a:r>
              <a:r>
                <a:rPr lang="en-US" altLang="zh-CN" b="1" dirty="0">
                  <a:solidFill>
                    <a:srgbClr val="C00000"/>
                  </a:solidFill>
                </a:rPr>
                <a:t>/</a:t>
              </a:r>
              <a:r>
                <a:rPr lang="zh-CN" altLang="en-US" b="1" dirty="0">
                  <a:solidFill>
                    <a:srgbClr val="C00000"/>
                  </a:solidFill>
                </a:rPr>
                <a:t>补评）</a:t>
              </a:r>
              <a:r>
                <a:rPr lang="zh-CN" altLang="en-US" b="1" dirty="0"/>
                <a:t>及</a:t>
              </a:r>
              <a:r>
                <a:rPr lang="zh-CN" altLang="en-US" b="1" dirty="0">
                  <a:solidFill>
                    <a:srgbClr val="C00000"/>
                  </a:solidFill>
                </a:rPr>
                <a:t>学生最终获助</a:t>
              </a:r>
              <a:r>
                <a:rPr lang="zh-CN" altLang="en-US" b="1" dirty="0"/>
                <a:t>确认</a:t>
              </a:r>
              <a:endParaRPr lang="zh-CN" altLang="en-US" b="1" dirty="0"/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6544640" y="2012148"/>
            <a:ext cx="1353342" cy="2242916"/>
            <a:chOff x="9250010" y="3655222"/>
            <a:chExt cx="1353342" cy="2242916"/>
          </a:xfrm>
        </p:grpSpPr>
        <p:sp>
          <p:nvSpPr>
            <p:cNvPr id="50" name="圆角矩形 49"/>
            <p:cNvSpPr/>
            <p:nvPr/>
          </p:nvSpPr>
          <p:spPr>
            <a:xfrm>
              <a:off x="9532003" y="3655222"/>
              <a:ext cx="758932" cy="1479754"/>
            </a:xfrm>
            <a:prstGeom prst="roundRect">
              <a:avLst/>
            </a:prstGeom>
            <a:solidFill>
              <a:srgbClr val="C816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zh-CN" altLang="en-US" b="1" dirty="0"/>
                <a:t>学生处审核</a:t>
              </a:r>
              <a:endParaRPr lang="en-US" altLang="zh-CN" b="1" dirty="0"/>
            </a:p>
            <a:p>
              <a:pPr algn="ctr"/>
              <a:r>
                <a:rPr lang="zh-CN" altLang="en-US" b="1" dirty="0"/>
                <a:t>发展助学金</a:t>
              </a:r>
              <a:endParaRPr lang="zh-CN" altLang="en-US" b="1" dirty="0"/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9250010" y="5251807"/>
              <a:ext cx="13533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4.【</a:t>
              </a:r>
              <a:r>
                <a:rPr lang="zh-CN" altLang="en-US" b="1" dirty="0"/>
                <a:t>学生处</a:t>
              </a:r>
              <a:r>
                <a:rPr lang="en-US" altLang="zh-CN" b="1" dirty="0"/>
                <a:t>】</a:t>
              </a:r>
              <a:endParaRPr lang="en-US" altLang="zh-CN" b="1" dirty="0"/>
            </a:p>
            <a:p>
              <a:pPr algn="ctr"/>
              <a:r>
                <a:rPr lang="zh-CN" altLang="en-US" b="1" dirty="0"/>
                <a:t>进行审核</a:t>
              </a:r>
              <a:endParaRPr lang="zh-CN" altLang="en-US" b="1" dirty="0"/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7845070" y="2128979"/>
            <a:ext cx="1589086" cy="3513111"/>
            <a:chOff x="10485042" y="3770021"/>
            <a:chExt cx="1589086" cy="3513111"/>
          </a:xfrm>
        </p:grpSpPr>
        <p:sp>
          <p:nvSpPr>
            <p:cNvPr id="58" name="圆角矩形 57">
              <a:hlinkClick r:id="" action="ppaction://noaction"/>
            </p:cNvPr>
            <p:cNvSpPr/>
            <p:nvPr/>
          </p:nvSpPr>
          <p:spPr>
            <a:xfrm>
              <a:off x="10915254" y="3770021"/>
              <a:ext cx="364331" cy="1250156"/>
            </a:xfrm>
            <a:prstGeom prst="roundRect">
              <a:avLst/>
            </a:prstGeom>
            <a:solidFill>
              <a:srgbClr val="C816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/>
                <a:t>学生打印</a:t>
              </a:r>
              <a:endParaRPr lang="zh-CN" altLang="en-US" b="1" dirty="0"/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10485042" y="5251807"/>
              <a:ext cx="1589086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5.【</a:t>
              </a:r>
              <a:r>
                <a:rPr lang="zh-CN" altLang="en-US" b="1" dirty="0">
                  <a:solidFill>
                    <a:srgbClr val="C00000"/>
                  </a:solidFill>
                </a:rPr>
                <a:t>学生</a:t>
              </a:r>
              <a:r>
                <a:rPr lang="en-US" altLang="zh-CN" b="1" dirty="0"/>
                <a:t>】</a:t>
              </a:r>
              <a:endParaRPr lang="en-US" altLang="zh-CN" b="1" dirty="0"/>
            </a:p>
            <a:p>
              <a:pPr algn="ctr"/>
              <a:r>
                <a:rPr lang="zh-CN" altLang="en-US" b="1" dirty="0"/>
                <a:t>打印提交纸质申请表</a:t>
              </a:r>
              <a:r>
                <a:rPr lang="zh-CN" altLang="en-US" b="1"/>
                <a:t>至学院</a:t>
              </a:r>
              <a:r>
                <a:rPr lang="en-US" altLang="zh-CN" b="1"/>
                <a:t>(</a:t>
              </a:r>
              <a:r>
                <a:rPr lang="zh-CN" altLang="en-US" b="1">
                  <a:solidFill>
                    <a:srgbClr val="C00000"/>
                  </a:solidFill>
                </a:rPr>
                <a:t>须院系及学生处全部审核完成后方可导出</a:t>
              </a:r>
              <a:r>
                <a:rPr lang="en-US" altLang="zh-CN" b="1"/>
                <a:t>)</a:t>
              </a:r>
              <a:endParaRPr lang="zh-CN" altLang="en-US" b="1" dirty="0"/>
            </a:p>
          </p:txBody>
        </p:sp>
      </p:grpSp>
      <p:cxnSp>
        <p:nvCxnSpPr>
          <p:cNvPr id="60" name="直接箭头连接符 59"/>
          <p:cNvCxnSpPr>
            <a:stCxn id="42" idx="3"/>
          </p:cNvCxnSpPr>
          <p:nvPr/>
        </p:nvCxnSpPr>
        <p:spPr>
          <a:xfrm>
            <a:off x="3370412" y="2754057"/>
            <a:ext cx="6243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箭头连接符 71"/>
          <p:cNvCxnSpPr>
            <a:stCxn id="48" idx="3"/>
            <a:endCxn id="49" idx="1"/>
          </p:cNvCxnSpPr>
          <p:nvPr/>
        </p:nvCxnSpPr>
        <p:spPr>
          <a:xfrm>
            <a:off x="4819061" y="2752025"/>
            <a:ext cx="6243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箭头连接符 75"/>
          <p:cNvCxnSpPr>
            <a:stCxn id="49" idx="3"/>
            <a:endCxn id="50" idx="1"/>
          </p:cNvCxnSpPr>
          <p:nvPr/>
        </p:nvCxnSpPr>
        <p:spPr>
          <a:xfrm>
            <a:off x="6202313" y="2752025"/>
            <a:ext cx="6243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箭头连接符 78"/>
          <p:cNvCxnSpPr>
            <a:stCxn id="50" idx="3"/>
          </p:cNvCxnSpPr>
          <p:nvPr/>
        </p:nvCxnSpPr>
        <p:spPr>
          <a:xfrm>
            <a:off x="7585565" y="2752025"/>
            <a:ext cx="62431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9099015" y="2365411"/>
            <a:ext cx="25126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如电子版申请表上存在信息缺失或错误，需根据实际信息修改后再行打印提交。</a:t>
            </a:r>
            <a:endParaRPr lang="en-US" altLang="zh-CN" sz="1600" b="1" dirty="0">
              <a:solidFill>
                <a:srgbClr val="C00000"/>
              </a:solidFill>
              <a:highlight>
                <a:srgbClr val="FFFF00"/>
              </a:highlight>
              <a:latin typeface="+mn-ea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flipV="1">
            <a:off x="9434156" y="3491902"/>
            <a:ext cx="424219" cy="99399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ISLIDE.ICON" val="#140735;#140735;#370613;"/>
</p:tagLst>
</file>

<file path=ppt/tags/tag2.xml><?xml version="1.0" encoding="utf-8"?>
<p:tagLst xmlns:p="http://schemas.openxmlformats.org/presentationml/2006/main">
  <p:tag name="ISLIDE.ICON" val="#140735;#140735;#370613;"/>
</p:tagLst>
</file>

<file path=ppt/tags/tag3.xml><?xml version="1.0" encoding="utf-8"?>
<p:tagLst xmlns:p="http://schemas.openxmlformats.org/presentationml/2006/main">
  <p:tag name="ISLIDE.ICON" val="#407117;"/>
</p:tagLst>
</file>

<file path=ppt/tags/tag4.xml><?xml version="1.0" encoding="utf-8"?>
<p:tagLst xmlns:p="http://schemas.openxmlformats.org/presentationml/2006/main">
  <p:tag name="ISLIDE.ICON" val="#140735;#140735;#370613;"/>
</p:tagLst>
</file>

<file path=ppt/tags/tag5.xml><?xml version="1.0" encoding="utf-8"?>
<p:tagLst xmlns:p="http://schemas.openxmlformats.org/presentationml/2006/main">
  <p:tag name="commondata" val="eyJoZGlkIjoiYWRkMzJjM2M2OTRiNjJhNGVhNmMyM2IxODljMTBmNzEifQ=="/>
</p:tagLst>
</file>

<file path=ppt/theme/theme1.xml><?xml version="1.0" encoding="utf-8"?>
<a:theme xmlns:a="http://schemas.openxmlformats.org/drawingml/2006/main" name="1_Office 主题​​">
  <a:themeElements>
    <a:clrScheme name="SJTU-2019">
      <a:dk1>
        <a:srgbClr val="000000"/>
      </a:dk1>
      <a:lt1>
        <a:srgbClr val="FFFFFF"/>
      </a:lt1>
      <a:dk2>
        <a:srgbClr val="1B1C21"/>
      </a:dk2>
      <a:lt2>
        <a:srgbClr val="DBDBDB"/>
      </a:lt2>
      <a:accent1>
        <a:srgbClr val="C8161E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外宣普适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2681</Words>
  <Application>WPS 演示</Application>
  <PresentationFormat>宽屏</PresentationFormat>
  <Paragraphs>381</Paragraphs>
  <Slides>14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楷体</vt:lpstr>
      <vt:lpstr>等线</vt:lpstr>
      <vt:lpstr>Calibri</vt:lpstr>
      <vt:lpstr>Times New Roman</vt:lpstr>
      <vt:lpstr>Arial Unicode MS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胡 长俊</dc:creator>
  <cp:lastModifiedBy>小曹</cp:lastModifiedBy>
  <cp:revision>128</cp:revision>
  <dcterms:created xsi:type="dcterms:W3CDTF">2020-11-04T02:30:00Z</dcterms:created>
  <dcterms:modified xsi:type="dcterms:W3CDTF">2024-11-05T07:58:43Z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2052-12.1.0.18345</vt:lpwstr>
  </property>
  <property fmtid="{D5CDD505-2E9C-101B-9397-08002B2CF9AE}" pid="3" name="ICV">
    <vt:lpwstr>A2EB037CCE93462584E7C85A048237A3</vt:lpwstr>
  </property>
</Properties>
</file>